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64" r:id="rId5"/>
    <p:sldId id="265" r:id="rId6"/>
    <p:sldId id="266" r:id="rId7"/>
    <p:sldId id="267" r:id="rId8"/>
    <p:sldId id="268" r:id="rId9"/>
    <p:sldId id="269" r:id="rId10"/>
    <p:sldId id="270" r:id="rId11"/>
    <p:sldId id="271" r:id="rId12"/>
    <p:sldId id="272" r:id="rId13"/>
    <p:sldId id="258" r:id="rId14"/>
    <p:sldId id="273" r:id="rId15"/>
    <p:sldId id="274" r:id="rId16"/>
    <p:sldId id="275" r:id="rId17"/>
    <p:sldId id="262" r:id="rId18"/>
    <p:sldId id="276" r:id="rId19"/>
    <p:sldId id="277" r:id="rId20"/>
    <p:sldId id="259" r:id="rId21"/>
    <p:sldId id="278" r:id="rId22"/>
    <p:sldId id="279" r:id="rId23"/>
    <p:sldId id="260" r:id="rId24"/>
    <p:sldId id="280" r:id="rId25"/>
    <p:sldId id="281" r:id="rId26"/>
    <p:sldId id="282" r:id="rId27"/>
    <p:sldId id="283" r:id="rId28"/>
    <p:sldId id="284" r:id="rId29"/>
    <p:sldId id="285" r:id="rId30"/>
    <p:sldId id="286"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51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B51C013-1E5E-4F97-AA1A-059BC27A74EA}" type="datetimeFigureOut">
              <a:rPr lang="en-IN" smtClean="0"/>
              <a:t>30-08-2020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418E57D-E2A7-4F85-80CC-6E8D148369D9}" type="slidenum">
              <a:rPr lang="en-IN" smtClean="0"/>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9397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51C013-1E5E-4F97-AA1A-059BC27A74EA}" type="datetimeFigureOut">
              <a:rPr lang="en-IN" smtClean="0"/>
              <a:t>30-08-2020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418E57D-E2A7-4F85-80CC-6E8D148369D9}" type="slidenum">
              <a:rPr lang="en-IN" smtClean="0"/>
              <a:t>‹#›</a:t>
            </a:fld>
            <a:endParaRPr lang="en-IN"/>
          </a:p>
        </p:txBody>
      </p:sp>
    </p:spTree>
    <p:extLst>
      <p:ext uri="{BB962C8B-B14F-4D97-AF65-F5344CB8AC3E}">
        <p14:creationId xmlns:p14="http://schemas.microsoft.com/office/powerpoint/2010/main" val="2156977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51C013-1E5E-4F97-AA1A-059BC27A74EA}" type="datetimeFigureOut">
              <a:rPr lang="en-IN" smtClean="0"/>
              <a:t>30-08-2020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418E57D-E2A7-4F85-80CC-6E8D148369D9}" type="slidenum">
              <a:rPr lang="en-IN" smtClean="0"/>
              <a:t>‹#›</a:t>
            </a:fld>
            <a:endParaRPr lang="en-IN"/>
          </a:p>
        </p:txBody>
      </p:sp>
    </p:spTree>
    <p:extLst>
      <p:ext uri="{BB962C8B-B14F-4D97-AF65-F5344CB8AC3E}">
        <p14:creationId xmlns:p14="http://schemas.microsoft.com/office/powerpoint/2010/main" val="666266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51C013-1E5E-4F97-AA1A-059BC27A74EA}" type="datetimeFigureOut">
              <a:rPr lang="en-IN" smtClean="0"/>
              <a:t>30-08-2020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418E57D-E2A7-4F85-80CC-6E8D148369D9}" type="slidenum">
              <a:rPr lang="en-IN" smtClean="0"/>
              <a:t>‹#›</a:t>
            </a:fld>
            <a:endParaRPr lang="en-IN"/>
          </a:p>
        </p:txBody>
      </p:sp>
    </p:spTree>
    <p:extLst>
      <p:ext uri="{BB962C8B-B14F-4D97-AF65-F5344CB8AC3E}">
        <p14:creationId xmlns:p14="http://schemas.microsoft.com/office/powerpoint/2010/main" val="1783344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51C013-1E5E-4F97-AA1A-059BC27A74EA}" type="datetimeFigureOut">
              <a:rPr lang="en-IN" smtClean="0"/>
              <a:t>30-08-2020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418E57D-E2A7-4F85-80CC-6E8D148369D9}" type="slidenum">
              <a:rPr lang="en-IN" smtClean="0"/>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3393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51C013-1E5E-4F97-AA1A-059BC27A74EA}" type="datetimeFigureOut">
              <a:rPr lang="en-IN" smtClean="0"/>
              <a:t>30-08-2020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418E57D-E2A7-4F85-80CC-6E8D148369D9}" type="slidenum">
              <a:rPr lang="en-IN" smtClean="0"/>
              <a:t>‹#›</a:t>
            </a:fld>
            <a:endParaRPr lang="en-IN"/>
          </a:p>
        </p:txBody>
      </p:sp>
    </p:spTree>
    <p:extLst>
      <p:ext uri="{BB962C8B-B14F-4D97-AF65-F5344CB8AC3E}">
        <p14:creationId xmlns:p14="http://schemas.microsoft.com/office/powerpoint/2010/main" val="3189605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51C013-1E5E-4F97-AA1A-059BC27A74EA}" type="datetimeFigureOut">
              <a:rPr lang="en-IN" smtClean="0"/>
              <a:t>30-08-2020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418E57D-E2A7-4F85-80CC-6E8D148369D9}" type="slidenum">
              <a:rPr lang="en-IN" smtClean="0"/>
              <a:t>‹#›</a:t>
            </a:fld>
            <a:endParaRPr lang="en-IN"/>
          </a:p>
        </p:txBody>
      </p:sp>
    </p:spTree>
    <p:extLst>
      <p:ext uri="{BB962C8B-B14F-4D97-AF65-F5344CB8AC3E}">
        <p14:creationId xmlns:p14="http://schemas.microsoft.com/office/powerpoint/2010/main" val="3399403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51C013-1E5E-4F97-AA1A-059BC27A74EA}" type="datetimeFigureOut">
              <a:rPr lang="en-IN" smtClean="0"/>
              <a:t>30-08-2020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418E57D-E2A7-4F85-80CC-6E8D148369D9}" type="slidenum">
              <a:rPr lang="en-IN" smtClean="0"/>
              <a:t>‹#›</a:t>
            </a:fld>
            <a:endParaRPr lang="en-IN"/>
          </a:p>
        </p:txBody>
      </p:sp>
    </p:spTree>
    <p:extLst>
      <p:ext uri="{BB962C8B-B14F-4D97-AF65-F5344CB8AC3E}">
        <p14:creationId xmlns:p14="http://schemas.microsoft.com/office/powerpoint/2010/main" val="3115951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B51C013-1E5E-4F97-AA1A-059BC27A74EA}" type="datetimeFigureOut">
              <a:rPr lang="en-IN" smtClean="0"/>
              <a:t>30-08-2020</a:t>
            </a:fld>
            <a:endParaRPr lang="en-IN"/>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IN"/>
          </a:p>
        </p:txBody>
      </p:sp>
      <p:sp>
        <p:nvSpPr>
          <p:cNvPr id="9" name="Slide Number Placeholder 8"/>
          <p:cNvSpPr>
            <a:spLocks noGrp="1"/>
          </p:cNvSpPr>
          <p:nvPr>
            <p:ph type="sldNum" sz="quarter" idx="12"/>
          </p:nvPr>
        </p:nvSpPr>
        <p:spPr/>
        <p:txBody>
          <a:bodyPr/>
          <a:lstStyle/>
          <a:p>
            <a:fld id="{5418E57D-E2A7-4F85-80CC-6E8D148369D9}" type="slidenum">
              <a:rPr lang="en-IN" smtClean="0"/>
              <a:t>‹#›</a:t>
            </a:fld>
            <a:endParaRPr lang="en-IN"/>
          </a:p>
        </p:txBody>
      </p:sp>
    </p:spTree>
    <p:extLst>
      <p:ext uri="{BB962C8B-B14F-4D97-AF65-F5344CB8AC3E}">
        <p14:creationId xmlns:p14="http://schemas.microsoft.com/office/powerpoint/2010/main" val="3739166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B51C013-1E5E-4F97-AA1A-059BC27A74EA}" type="datetimeFigureOut">
              <a:rPr lang="en-IN" smtClean="0"/>
              <a:t>30-08-2020</a:t>
            </a:fld>
            <a:endParaRPr lang="en-IN"/>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IN"/>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418E57D-E2A7-4F85-80CC-6E8D148369D9}" type="slidenum">
              <a:rPr lang="en-IN" smtClean="0"/>
              <a:t>‹#›</a:t>
            </a:fld>
            <a:endParaRPr lang="en-IN"/>
          </a:p>
        </p:txBody>
      </p:sp>
    </p:spTree>
    <p:extLst>
      <p:ext uri="{BB962C8B-B14F-4D97-AF65-F5344CB8AC3E}">
        <p14:creationId xmlns:p14="http://schemas.microsoft.com/office/powerpoint/2010/main" val="1791231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51C013-1E5E-4F97-AA1A-059BC27A74EA}" type="datetimeFigureOut">
              <a:rPr lang="en-IN" smtClean="0"/>
              <a:t>30-08-2020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418E57D-E2A7-4F85-80CC-6E8D148369D9}" type="slidenum">
              <a:rPr lang="en-IN" smtClean="0"/>
              <a:t>‹#›</a:t>
            </a:fld>
            <a:endParaRPr lang="en-IN"/>
          </a:p>
        </p:txBody>
      </p:sp>
    </p:spTree>
    <p:extLst>
      <p:ext uri="{BB962C8B-B14F-4D97-AF65-F5344CB8AC3E}">
        <p14:creationId xmlns:p14="http://schemas.microsoft.com/office/powerpoint/2010/main" val="3770741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B51C013-1E5E-4F97-AA1A-059BC27A74EA}" type="datetimeFigureOut">
              <a:rPr lang="en-IN" smtClean="0"/>
              <a:t>30-08-2020</a:t>
            </a:fld>
            <a:endParaRPr lang="en-IN"/>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IN"/>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418E57D-E2A7-4F85-80CC-6E8D148369D9}" type="slidenum">
              <a:rPr lang="en-IN" smtClean="0"/>
              <a:t>‹#›</a:t>
            </a:fld>
            <a:endParaRPr lang="en-IN"/>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96295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eia.gov/countries/cab.cfm?fips=in" TargetMode="External"/><Relationship Id="rId2" Type="http://schemas.openxmlformats.org/officeDocument/2006/relationships/hyperlink" Target="http://www.thehindubusinessline.com/industry-and-economy/coal-facts/article5386824.ece"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www.bbc.com/news/business-19059213"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AD9578-DF87-4D76-89FB-5B84AE490D9F}"/>
              </a:ext>
            </a:extLst>
          </p:cNvPr>
          <p:cNvSpPr>
            <a:spLocks noGrp="1"/>
          </p:cNvSpPr>
          <p:nvPr>
            <p:ph type="ctrTitle"/>
          </p:nvPr>
        </p:nvSpPr>
        <p:spPr>
          <a:xfrm>
            <a:off x="71225" y="592676"/>
            <a:ext cx="10544336" cy="1119999"/>
          </a:xfrm>
        </p:spPr>
        <p:txBody>
          <a:bodyPr>
            <a:noAutofit/>
          </a:bodyPr>
          <a:lstStyle/>
          <a:p>
            <a:r>
              <a:rPr lang="en-US" sz="6000" b="1" i="1" dirty="0">
                <a:solidFill>
                  <a:srgbClr val="FF0000"/>
                </a:solidFill>
                <a:latin typeface="Book Antiqua" panose="02040602050305030304" pitchFamily="18" charset="0"/>
              </a:rPr>
              <a:t/>
            </a:r>
            <a:br>
              <a:rPr lang="en-US" sz="6000" b="1" i="1" dirty="0">
                <a:solidFill>
                  <a:srgbClr val="FF0000"/>
                </a:solidFill>
                <a:latin typeface="Book Antiqua" panose="02040602050305030304" pitchFamily="18" charset="0"/>
              </a:rPr>
            </a:br>
            <a:r>
              <a:rPr lang="en-US" sz="6000" b="1" i="1" dirty="0">
                <a:solidFill>
                  <a:srgbClr val="FF0000"/>
                </a:solidFill>
                <a:latin typeface="Book Antiqua" panose="02040602050305030304" pitchFamily="18" charset="0"/>
              </a:rPr>
              <a:t/>
            </a:r>
            <a:br>
              <a:rPr lang="en-US" sz="6000" b="1" i="1" dirty="0">
                <a:solidFill>
                  <a:srgbClr val="FF0000"/>
                </a:solidFill>
                <a:latin typeface="Book Antiqua" panose="02040602050305030304" pitchFamily="18" charset="0"/>
              </a:rPr>
            </a:br>
            <a:r>
              <a:rPr lang="en-US" sz="6000" b="1" i="1" dirty="0">
                <a:solidFill>
                  <a:srgbClr val="FF0000"/>
                </a:solidFill>
                <a:latin typeface="Book Antiqua" panose="02040602050305030304" pitchFamily="18" charset="0"/>
              </a:rPr>
              <a:t/>
            </a:r>
            <a:br>
              <a:rPr lang="en-US" sz="6000" b="1" i="1" dirty="0">
                <a:solidFill>
                  <a:srgbClr val="FF0000"/>
                </a:solidFill>
                <a:latin typeface="Book Antiqua" panose="02040602050305030304" pitchFamily="18" charset="0"/>
              </a:rPr>
            </a:br>
            <a:r>
              <a:rPr lang="en-US" sz="6000" b="1" i="1" dirty="0">
                <a:solidFill>
                  <a:srgbClr val="FF0000"/>
                </a:solidFill>
                <a:latin typeface="Book Antiqua" panose="02040602050305030304" pitchFamily="18" charset="0"/>
              </a:rPr>
              <a:t/>
            </a:r>
            <a:br>
              <a:rPr lang="en-US" sz="6000" b="1" i="1" dirty="0">
                <a:solidFill>
                  <a:srgbClr val="FF0000"/>
                </a:solidFill>
                <a:latin typeface="Book Antiqua" panose="02040602050305030304" pitchFamily="18" charset="0"/>
              </a:rPr>
            </a:br>
            <a:r>
              <a:rPr lang="en-US" sz="6000" b="1" i="1" dirty="0">
                <a:solidFill>
                  <a:srgbClr val="FF0000"/>
                </a:solidFill>
                <a:latin typeface="Book Antiqua" panose="02040602050305030304" pitchFamily="18" charset="0"/>
              </a:rPr>
              <a:t>Challenges to Indian Economy</a:t>
            </a:r>
            <a:endParaRPr lang="en-IN" sz="6000" b="1" i="1" dirty="0">
              <a:solidFill>
                <a:srgbClr val="FF0000"/>
              </a:solidFill>
              <a:latin typeface="Book Antiqua" panose="02040602050305030304" pitchFamily="18" charset="0"/>
            </a:endParaRPr>
          </a:p>
        </p:txBody>
      </p:sp>
      <p:graphicFrame>
        <p:nvGraphicFramePr>
          <p:cNvPr id="4" name="Table 4">
            <a:extLst>
              <a:ext uri="{FF2B5EF4-FFF2-40B4-BE49-F238E27FC236}">
                <a16:creationId xmlns:a16="http://schemas.microsoft.com/office/drawing/2014/main" xmlns="" id="{5C8142A6-5BE5-4AD8-B510-BA3F7787E878}"/>
              </a:ext>
            </a:extLst>
          </p:cNvPr>
          <p:cNvGraphicFramePr>
            <a:graphicFrameLocks noGrp="1"/>
          </p:cNvGraphicFramePr>
          <p:nvPr>
            <p:extLst>
              <p:ext uri="{D42A27DB-BD31-4B8C-83A1-F6EECF244321}">
                <p14:modId xmlns:p14="http://schemas.microsoft.com/office/powerpoint/2010/main" val="355324278"/>
              </p:ext>
            </p:extLst>
          </p:nvPr>
        </p:nvGraphicFramePr>
        <p:xfrm>
          <a:off x="71225" y="2165641"/>
          <a:ext cx="6951744" cy="365760"/>
        </p:xfrm>
        <a:graphic>
          <a:graphicData uri="http://schemas.openxmlformats.org/drawingml/2006/table">
            <a:tbl>
              <a:tblPr firstRow="1" bandRow="1">
                <a:tableStyleId>{5C22544A-7EE6-4342-B048-85BDC9FD1C3A}</a:tableStyleId>
              </a:tblPr>
              <a:tblGrid>
                <a:gridCol w="6951744">
                  <a:extLst>
                    <a:ext uri="{9D8B030D-6E8A-4147-A177-3AD203B41FA5}">
                      <a16:colId xmlns:a16="http://schemas.microsoft.com/office/drawing/2014/main" xmlns="" val="161838728"/>
                    </a:ext>
                  </a:extLst>
                </a:gridCol>
              </a:tblGrid>
              <a:tr h="152621">
                <a:tc>
                  <a:txBody>
                    <a:bodyPr/>
                    <a:lstStyle/>
                    <a:p>
                      <a:endParaRPr lang="en-IN" dirty="0"/>
                    </a:p>
                  </a:txBody>
                  <a:tcPr/>
                </a:tc>
                <a:extLst>
                  <a:ext uri="{0D108BD9-81ED-4DB2-BD59-A6C34878D82A}">
                    <a16:rowId xmlns:a16="http://schemas.microsoft.com/office/drawing/2014/main" xmlns="" val="41147272"/>
                  </a:ext>
                </a:extLst>
              </a:tr>
            </a:tbl>
          </a:graphicData>
        </a:graphic>
      </p:graphicFrame>
      <p:graphicFrame>
        <p:nvGraphicFramePr>
          <p:cNvPr id="6" name="Table 6">
            <a:extLst>
              <a:ext uri="{FF2B5EF4-FFF2-40B4-BE49-F238E27FC236}">
                <a16:creationId xmlns:a16="http://schemas.microsoft.com/office/drawing/2014/main" xmlns="" id="{B4D27A95-0FDC-4DF1-A694-E563DD203110}"/>
              </a:ext>
            </a:extLst>
          </p:cNvPr>
          <p:cNvGraphicFramePr>
            <a:graphicFrameLocks noGrp="1"/>
          </p:cNvGraphicFramePr>
          <p:nvPr>
            <p:extLst>
              <p:ext uri="{D42A27DB-BD31-4B8C-83A1-F6EECF244321}">
                <p14:modId xmlns:p14="http://schemas.microsoft.com/office/powerpoint/2010/main" val="17235092"/>
              </p:ext>
            </p:extLst>
          </p:nvPr>
        </p:nvGraphicFramePr>
        <p:xfrm>
          <a:off x="71225" y="2548466"/>
          <a:ext cx="7385377" cy="741680"/>
        </p:xfrm>
        <a:graphic>
          <a:graphicData uri="http://schemas.openxmlformats.org/drawingml/2006/table">
            <a:tbl>
              <a:tblPr firstRow="1" bandRow="1">
                <a:tableStyleId>{073A0DAA-6AF3-43AB-8588-CEC1D06C72B9}</a:tableStyleId>
              </a:tblPr>
              <a:tblGrid>
                <a:gridCol w="7385377">
                  <a:extLst>
                    <a:ext uri="{9D8B030D-6E8A-4147-A177-3AD203B41FA5}">
                      <a16:colId xmlns:a16="http://schemas.microsoft.com/office/drawing/2014/main" xmlns="" val="2498677086"/>
                    </a:ext>
                  </a:extLst>
                </a:gridCol>
              </a:tblGrid>
              <a:tr h="370840">
                <a:tc>
                  <a:txBody>
                    <a:bodyPr/>
                    <a:lstStyle/>
                    <a:p>
                      <a:r>
                        <a:rPr lang="en-US" dirty="0"/>
                        <a:t>Class: F.Y.B.A</a:t>
                      </a:r>
                      <a:endParaRPr lang="en-IN" dirty="0"/>
                    </a:p>
                  </a:txBody>
                  <a:tcPr/>
                </a:tc>
                <a:extLst>
                  <a:ext uri="{0D108BD9-81ED-4DB2-BD59-A6C34878D82A}">
                    <a16:rowId xmlns:a16="http://schemas.microsoft.com/office/drawing/2014/main" xmlns="" val="2683813003"/>
                  </a:ext>
                </a:extLst>
              </a:tr>
              <a:tr h="370840">
                <a:tc>
                  <a:txBody>
                    <a:bodyPr/>
                    <a:lstStyle/>
                    <a:p>
                      <a:r>
                        <a:rPr lang="en-US" dirty="0"/>
                        <a:t>Subject: Indian economic environment, </a:t>
                      </a:r>
                      <a:r>
                        <a:rPr lang="en-US" b="1" i="1" dirty="0">
                          <a:solidFill>
                            <a:srgbClr val="FF0000"/>
                          </a:solidFill>
                        </a:rPr>
                        <a:t>G1</a:t>
                      </a:r>
                      <a:endParaRPr lang="en-IN" b="1" i="1" dirty="0">
                        <a:solidFill>
                          <a:srgbClr val="FF0000"/>
                        </a:solidFill>
                      </a:endParaRPr>
                    </a:p>
                  </a:txBody>
                  <a:tcPr/>
                </a:tc>
                <a:extLst>
                  <a:ext uri="{0D108BD9-81ED-4DB2-BD59-A6C34878D82A}">
                    <a16:rowId xmlns:a16="http://schemas.microsoft.com/office/drawing/2014/main" xmlns="" val="1034508018"/>
                  </a:ext>
                </a:extLst>
              </a:tr>
            </a:tbl>
          </a:graphicData>
        </a:graphic>
      </p:graphicFrame>
      <p:graphicFrame>
        <p:nvGraphicFramePr>
          <p:cNvPr id="3" name="Table 4">
            <a:extLst>
              <a:ext uri="{FF2B5EF4-FFF2-40B4-BE49-F238E27FC236}">
                <a16:creationId xmlns:a16="http://schemas.microsoft.com/office/drawing/2014/main" xmlns="" id="{CBD3258C-B480-4044-8FF8-191C00D44E43}"/>
              </a:ext>
            </a:extLst>
          </p:cNvPr>
          <p:cNvGraphicFramePr>
            <a:graphicFrameLocks noGrp="1"/>
          </p:cNvGraphicFramePr>
          <p:nvPr>
            <p:extLst>
              <p:ext uri="{D42A27DB-BD31-4B8C-83A1-F6EECF244321}">
                <p14:modId xmlns:p14="http://schemas.microsoft.com/office/powerpoint/2010/main" val="2120107271"/>
              </p:ext>
            </p:extLst>
          </p:nvPr>
        </p:nvGraphicFramePr>
        <p:xfrm>
          <a:off x="2958969" y="4490388"/>
          <a:ext cx="8128000" cy="167640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xmlns="" val="1349747576"/>
                    </a:ext>
                  </a:extLst>
                </a:gridCol>
              </a:tblGrid>
              <a:tr h="370840">
                <a:tc>
                  <a:txBody>
                    <a:bodyPr/>
                    <a:lstStyle/>
                    <a:p>
                      <a:r>
                        <a:rPr lang="en-US" sz="2400" b="1" i="1" kern="1200" dirty="0" smtClean="0">
                          <a:solidFill>
                            <a:srgbClr val="002060"/>
                          </a:solidFill>
                          <a:latin typeface="Arial Narrow" panose="020B0606020202030204" pitchFamily="34" charset="0"/>
                          <a:ea typeface="+mn-ea"/>
                          <a:cs typeface="+mn-cs"/>
                        </a:rPr>
                        <a:t>Asst</a:t>
                      </a:r>
                      <a:r>
                        <a:rPr lang="en-US" sz="2000" b="0" dirty="0" smtClean="0">
                          <a:solidFill>
                            <a:schemeClr val="tx1"/>
                          </a:solidFill>
                          <a:latin typeface="Arial Narrow" panose="020B0606020202030204" pitchFamily="34" charset="0"/>
                        </a:rPr>
                        <a:t>. </a:t>
                      </a:r>
                      <a:r>
                        <a:rPr lang="en-US" sz="2400" b="1" i="1" kern="1200" dirty="0" smtClean="0">
                          <a:solidFill>
                            <a:srgbClr val="002060"/>
                          </a:solidFill>
                          <a:latin typeface="Arial Narrow" panose="020B0606020202030204" pitchFamily="34" charset="0"/>
                          <a:ea typeface="+mn-ea"/>
                          <a:cs typeface="+mn-cs"/>
                        </a:rPr>
                        <a:t>Prof</a:t>
                      </a:r>
                      <a:r>
                        <a:rPr lang="en-US" sz="2000" b="0" dirty="0" smtClean="0">
                          <a:solidFill>
                            <a:schemeClr val="tx1"/>
                          </a:solidFill>
                          <a:latin typeface="Arial Narrow" panose="020B0606020202030204" pitchFamily="34" charset="0"/>
                        </a:rPr>
                        <a:t>. </a:t>
                      </a:r>
                      <a:r>
                        <a:rPr lang="en-US" sz="2400" b="1" i="1" kern="1200" dirty="0" smtClean="0">
                          <a:solidFill>
                            <a:srgbClr val="002060"/>
                          </a:solidFill>
                          <a:latin typeface="Arial Narrow" panose="020B0606020202030204" pitchFamily="34" charset="0"/>
                          <a:ea typeface="+mn-ea"/>
                          <a:cs typeface="+mn-cs"/>
                        </a:rPr>
                        <a:t>Santosh</a:t>
                      </a:r>
                      <a:r>
                        <a:rPr lang="en-US" sz="2000" b="0" dirty="0" smtClean="0">
                          <a:solidFill>
                            <a:schemeClr val="tx1"/>
                          </a:solidFill>
                          <a:latin typeface="Arial Narrow" panose="020B0606020202030204" pitchFamily="34" charset="0"/>
                        </a:rPr>
                        <a:t> </a:t>
                      </a:r>
                      <a:r>
                        <a:rPr lang="en-US" sz="2400" b="1" i="1" kern="1200" dirty="0" smtClean="0">
                          <a:solidFill>
                            <a:srgbClr val="002060"/>
                          </a:solidFill>
                          <a:latin typeface="Arial Narrow" panose="020B0606020202030204" pitchFamily="34" charset="0"/>
                          <a:ea typeface="+mn-ea"/>
                          <a:cs typeface="+mn-cs"/>
                        </a:rPr>
                        <a:t>Arjun</a:t>
                      </a:r>
                      <a:r>
                        <a:rPr lang="en-US" sz="2000" b="0" dirty="0" smtClean="0">
                          <a:solidFill>
                            <a:schemeClr val="tx1"/>
                          </a:solidFill>
                          <a:latin typeface="Arial Narrow" panose="020B0606020202030204" pitchFamily="34" charset="0"/>
                        </a:rPr>
                        <a:t> </a:t>
                      </a:r>
                      <a:r>
                        <a:rPr lang="en-US" sz="2400" b="1" i="1" kern="1200" dirty="0" err="1" smtClean="0">
                          <a:solidFill>
                            <a:srgbClr val="002060"/>
                          </a:solidFill>
                          <a:latin typeface="Arial Narrow" panose="020B0606020202030204" pitchFamily="34" charset="0"/>
                          <a:ea typeface="+mn-ea"/>
                          <a:cs typeface="+mn-cs"/>
                        </a:rPr>
                        <a:t>Shinde</a:t>
                      </a:r>
                      <a:endParaRPr lang="en-US" sz="2400" b="1" i="1" kern="1200" dirty="0" smtClean="0">
                        <a:solidFill>
                          <a:srgbClr val="002060"/>
                        </a:solidFill>
                        <a:latin typeface="Arial Narrow" panose="020B0606020202030204" pitchFamily="34" charset="0"/>
                        <a:ea typeface="+mn-ea"/>
                        <a:cs typeface="+mn-cs"/>
                      </a:endParaRPr>
                    </a:p>
                    <a:p>
                      <a:r>
                        <a:rPr lang="en-US" sz="2000" b="0" dirty="0" smtClean="0">
                          <a:solidFill>
                            <a:schemeClr val="tx1"/>
                          </a:solidFill>
                          <a:latin typeface="Arial Narrow" panose="020B0606020202030204" pitchFamily="34" charset="0"/>
                        </a:rPr>
                        <a:t>Shri </a:t>
                      </a:r>
                      <a:r>
                        <a:rPr lang="en-US" sz="2000" b="0" dirty="0" err="1" smtClean="0">
                          <a:solidFill>
                            <a:schemeClr val="tx1"/>
                          </a:solidFill>
                          <a:latin typeface="Arial Narrow" panose="020B0606020202030204" pitchFamily="34" charset="0"/>
                        </a:rPr>
                        <a:t>Sant</a:t>
                      </a:r>
                      <a:r>
                        <a:rPr lang="en-US" sz="2000" b="0" dirty="0" smtClean="0">
                          <a:solidFill>
                            <a:schemeClr val="tx1"/>
                          </a:solidFill>
                          <a:latin typeface="Arial Narrow" panose="020B0606020202030204" pitchFamily="34" charset="0"/>
                        </a:rPr>
                        <a:t> </a:t>
                      </a:r>
                      <a:r>
                        <a:rPr lang="en-US" sz="2000" b="0" dirty="0" err="1" smtClean="0">
                          <a:solidFill>
                            <a:schemeClr val="tx1"/>
                          </a:solidFill>
                          <a:latin typeface="Arial Narrow" panose="020B0606020202030204" pitchFamily="34" charset="0"/>
                        </a:rPr>
                        <a:t>Tukaram</a:t>
                      </a:r>
                      <a:r>
                        <a:rPr lang="en-US" sz="2000" b="0" dirty="0" smtClean="0">
                          <a:solidFill>
                            <a:schemeClr val="tx1"/>
                          </a:solidFill>
                          <a:latin typeface="Arial Narrow" panose="020B0606020202030204" pitchFamily="34" charset="0"/>
                        </a:rPr>
                        <a:t> </a:t>
                      </a:r>
                      <a:r>
                        <a:rPr lang="en-US" sz="2000" b="0" dirty="0" err="1" smtClean="0">
                          <a:solidFill>
                            <a:schemeClr val="tx1"/>
                          </a:solidFill>
                          <a:latin typeface="Arial Narrow" panose="020B0606020202030204" pitchFamily="34" charset="0"/>
                        </a:rPr>
                        <a:t>Shikshan</a:t>
                      </a:r>
                      <a:r>
                        <a:rPr lang="en-US" sz="2000" b="0" dirty="0" smtClean="0">
                          <a:solidFill>
                            <a:schemeClr val="tx1"/>
                          </a:solidFill>
                          <a:latin typeface="Arial Narrow" panose="020B0606020202030204" pitchFamily="34" charset="0"/>
                        </a:rPr>
                        <a:t> </a:t>
                      </a:r>
                      <a:r>
                        <a:rPr lang="en-US" sz="2000" b="0" dirty="0" err="1" smtClean="0">
                          <a:solidFill>
                            <a:schemeClr val="tx1"/>
                          </a:solidFill>
                          <a:latin typeface="Arial Narrow" panose="020B0606020202030204" pitchFamily="34" charset="0"/>
                        </a:rPr>
                        <a:t>Prasark</a:t>
                      </a:r>
                      <a:r>
                        <a:rPr lang="en-US" sz="2000" b="0" dirty="0" smtClean="0">
                          <a:solidFill>
                            <a:schemeClr val="tx1"/>
                          </a:solidFill>
                          <a:latin typeface="Arial Narrow" panose="020B0606020202030204" pitchFamily="34" charset="0"/>
                        </a:rPr>
                        <a:t> </a:t>
                      </a:r>
                      <a:r>
                        <a:rPr lang="en-US" sz="2000" b="0" dirty="0" err="1" smtClean="0">
                          <a:solidFill>
                            <a:schemeClr val="tx1"/>
                          </a:solidFill>
                          <a:latin typeface="Arial Narrow" panose="020B0606020202030204" pitchFamily="34" charset="0"/>
                        </a:rPr>
                        <a:t>Mandals</a:t>
                      </a:r>
                      <a:r>
                        <a:rPr lang="en-US" sz="2000" b="0" dirty="0" smtClean="0">
                          <a:solidFill>
                            <a:schemeClr val="tx1"/>
                          </a:solidFill>
                          <a:latin typeface="Arial Narrow" panose="020B0606020202030204" pitchFamily="34" charset="0"/>
                        </a:rPr>
                        <a:t>....</a:t>
                      </a:r>
                    </a:p>
                    <a:p>
                      <a:r>
                        <a:rPr lang="en-US" sz="2000" b="0" dirty="0" smtClean="0">
                          <a:solidFill>
                            <a:schemeClr val="tx1"/>
                          </a:solidFill>
                          <a:latin typeface="Arial Narrow" panose="020B0606020202030204" pitchFamily="34" charset="0"/>
                        </a:rPr>
                        <a:t>Art's, Commerce And BBA College </a:t>
                      </a:r>
                      <a:r>
                        <a:rPr lang="en-US" sz="2000" b="0" dirty="0" err="1" smtClean="0">
                          <a:solidFill>
                            <a:schemeClr val="tx1"/>
                          </a:solidFill>
                          <a:latin typeface="Arial Narrow" panose="020B0606020202030204" pitchFamily="34" charset="0"/>
                        </a:rPr>
                        <a:t>Vadgaon</a:t>
                      </a:r>
                      <a:r>
                        <a:rPr lang="en-US" sz="2000" b="0" dirty="0" smtClean="0">
                          <a:solidFill>
                            <a:schemeClr val="tx1"/>
                          </a:solidFill>
                          <a:latin typeface="Arial Narrow" panose="020B0606020202030204" pitchFamily="34" charset="0"/>
                        </a:rPr>
                        <a:t> </a:t>
                      </a:r>
                      <a:r>
                        <a:rPr lang="en-US" sz="2000" b="0" dirty="0" err="1" smtClean="0">
                          <a:solidFill>
                            <a:schemeClr val="tx1"/>
                          </a:solidFill>
                          <a:latin typeface="Arial Narrow" panose="020B0606020202030204" pitchFamily="34" charset="0"/>
                        </a:rPr>
                        <a:t>Maval</a:t>
                      </a:r>
                      <a:r>
                        <a:rPr lang="en-US" sz="2000" b="0" dirty="0" smtClean="0">
                          <a:solidFill>
                            <a:schemeClr val="tx1"/>
                          </a:solidFill>
                          <a:latin typeface="Arial Narrow" panose="020B0606020202030204" pitchFamily="34" charset="0"/>
                        </a:rPr>
                        <a:t>.</a:t>
                      </a:r>
                    </a:p>
                    <a:p>
                      <a:r>
                        <a:rPr lang="en-US" sz="2000" b="0" dirty="0" smtClean="0">
                          <a:solidFill>
                            <a:schemeClr val="tx1"/>
                          </a:solidFill>
                          <a:latin typeface="Arial Narrow" panose="020B0606020202030204" pitchFamily="34" charset="0"/>
                        </a:rPr>
                        <a:t>Mob.no.:+91 98607 23003</a:t>
                      </a:r>
                    </a:p>
                    <a:p>
                      <a:r>
                        <a:rPr lang="en-US" sz="2000" b="0" dirty="0" smtClean="0">
                          <a:solidFill>
                            <a:schemeClr val="tx1"/>
                          </a:solidFill>
                          <a:latin typeface="Arial Narrow" panose="020B0606020202030204" pitchFamily="34" charset="0"/>
                        </a:rPr>
                        <a:t> Email</a:t>
                      </a:r>
                      <a:r>
                        <a:rPr lang="en-US" sz="2000" b="0" dirty="0">
                          <a:solidFill>
                            <a:schemeClr val="tx1"/>
                          </a:solidFill>
                          <a:latin typeface="Arial Narrow" panose="020B0606020202030204" pitchFamily="34" charset="0"/>
                        </a:rPr>
                        <a:t>: </a:t>
                      </a:r>
                      <a:r>
                        <a:rPr lang="en-US" sz="2000" b="0" dirty="0" smtClean="0">
                          <a:solidFill>
                            <a:schemeClr val="tx1"/>
                          </a:solidFill>
                          <a:latin typeface="Arial Narrow" panose="020B0606020202030204" pitchFamily="34" charset="0"/>
                        </a:rPr>
                        <a:t>:sanshinde5555@gmail.com</a:t>
                      </a:r>
                      <a:endParaRPr lang="en-IN" sz="2000" b="0" dirty="0">
                        <a:solidFill>
                          <a:schemeClr val="tx1"/>
                        </a:solidFill>
                        <a:latin typeface="Arial Narrow" panose="020B0606020202030204" pitchFamily="34" charset="0"/>
                      </a:endParaRPr>
                    </a:p>
                  </a:txBody>
                  <a:tcPr/>
                </a:tc>
                <a:extLst>
                  <a:ext uri="{0D108BD9-81ED-4DB2-BD59-A6C34878D82A}">
                    <a16:rowId xmlns:a16="http://schemas.microsoft.com/office/drawing/2014/main" xmlns="" val="2814087123"/>
                  </a:ext>
                </a:extLst>
              </a:tr>
            </a:tbl>
          </a:graphicData>
        </a:graphic>
      </p:graphicFrame>
      <p:pic>
        <p:nvPicPr>
          <p:cNvPr id="7" name="Picture 6">
            <a:extLst>
              <a:ext uri="{FF2B5EF4-FFF2-40B4-BE49-F238E27FC236}">
                <a16:creationId xmlns:a16="http://schemas.microsoft.com/office/drawing/2014/main" xmlns="" id="{B7DD807A-0A13-4B45-91E3-C5F02D03E86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0145" y="622168"/>
            <a:ext cx="1482171" cy="1404594"/>
          </a:xfrm>
          <a:prstGeom prst="rect">
            <a:avLst/>
          </a:prstGeom>
        </p:spPr>
      </p:pic>
    </p:spTree>
    <p:extLst>
      <p:ext uri="{BB962C8B-B14F-4D97-AF65-F5344CB8AC3E}">
        <p14:creationId xmlns:p14="http://schemas.microsoft.com/office/powerpoint/2010/main" val="3442135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C6C7C80A-7C18-4CB8-A283-DEA1387197A3}"/>
              </a:ext>
            </a:extLst>
          </p:cNvPr>
          <p:cNvSpPr/>
          <p:nvPr/>
        </p:nvSpPr>
        <p:spPr>
          <a:xfrm>
            <a:off x="274948" y="426358"/>
            <a:ext cx="11642103" cy="5452775"/>
          </a:xfrm>
          <a:prstGeom prst="rect">
            <a:avLst/>
          </a:prstGeom>
        </p:spPr>
        <p:txBody>
          <a:bodyPr wrap="square">
            <a:spAutoFit/>
          </a:bodyPr>
          <a:lstStyle/>
          <a:p>
            <a:pPr algn="just" fontAlgn="base">
              <a:spcAft>
                <a:spcPts val="0"/>
              </a:spcAft>
            </a:pPr>
            <a:r>
              <a:rPr lang="en-IN" sz="2500" b="1" dirty="0">
                <a:solidFill>
                  <a:srgbClr val="424142"/>
                </a:solidFill>
                <a:latin typeface="Times New Roman" panose="02020603050405020304" pitchFamily="18" charset="0"/>
                <a:ea typeface="Times New Roman" panose="02020603050405020304" pitchFamily="18" charset="0"/>
              </a:rPr>
              <a:t>3. Ground water contamination: </a:t>
            </a:r>
            <a:r>
              <a:rPr lang="en-IN" sz="2500" dirty="0">
                <a:solidFill>
                  <a:srgbClr val="424142"/>
                </a:solidFill>
                <a:latin typeface="Times New Roman" panose="02020603050405020304" pitchFamily="18" charset="0"/>
                <a:ea typeface="Times New Roman" panose="02020603050405020304" pitchFamily="18" charset="0"/>
              </a:rPr>
              <a:t>Mining disturbs the natural hydrological cycle. Acid mine drainage from sulphur bearing minerals leaches toxic metals to ground water.</a:t>
            </a:r>
          </a:p>
          <a:p>
            <a:pPr algn="just" fontAlgn="base">
              <a:spcAft>
                <a:spcPts val="1440"/>
              </a:spcAft>
            </a:pPr>
            <a:r>
              <a:rPr lang="en-IN" sz="2500" b="1" dirty="0">
                <a:solidFill>
                  <a:srgbClr val="424142"/>
                </a:solidFill>
                <a:latin typeface="Times New Roman" panose="02020603050405020304" pitchFamily="18" charset="0"/>
                <a:ea typeface="Times New Roman" panose="02020603050405020304" pitchFamily="18" charset="0"/>
              </a:rPr>
              <a:t>4. Surface water pollution: </a:t>
            </a:r>
            <a:r>
              <a:rPr lang="en-IN" sz="2500" dirty="0">
                <a:solidFill>
                  <a:srgbClr val="424142"/>
                </a:solidFill>
                <a:latin typeface="Times New Roman" panose="02020603050405020304" pitchFamily="18" charset="0"/>
                <a:ea typeface="Times New Roman" panose="02020603050405020304" pitchFamily="18" charset="0"/>
              </a:rPr>
              <a:t>Cyanide solution from gold mining severely pollutes surface water.</a:t>
            </a:r>
            <a:endParaRPr lang="en-IN" sz="2500" dirty="0">
              <a:latin typeface="Times New Roman" panose="02020603050405020304" pitchFamily="18" charset="0"/>
              <a:ea typeface="Times New Roman" panose="02020603050405020304" pitchFamily="18" charset="0"/>
            </a:endParaRPr>
          </a:p>
          <a:p>
            <a:pPr algn="just" fontAlgn="base">
              <a:spcAft>
                <a:spcPts val="0"/>
              </a:spcAft>
            </a:pPr>
            <a:r>
              <a:rPr lang="en-IN" sz="2500" b="1" dirty="0">
                <a:solidFill>
                  <a:srgbClr val="424142"/>
                </a:solidFill>
                <a:latin typeface="Times New Roman" panose="02020603050405020304" pitchFamily="18" charset="0"/>
                <a:ea typeface="Times New Roman" panose="02020603050405020304" pitchFamily="18" charset="0"/>
              </a:rPr>
              <a:t>5. Air pollution: </a:t>
            </a:r>
            <a:r>
              <a:rPr lang="en-IN" sz="2500" dirty="0">
                <a:solidFill>
                  <a:srgbClr val="424142"/>
                </a:solidFill>
                <a:latin typeface="Times New Roman" panose="02020603050405020304" pitchFamily="18" charset="0"/>
                <a:ea typeface="Times New Roman" panose="02020603050405020304" pitchFamily="18" charset="0"/>
              </a:rPr>
              <a:t>Smelting results in emission of particulates, NO</a:t>
            </a:r>
            <a:r>
              <a:rPr lang="en-IN" sz="2500" baseline="-25000" dirty="0">
                <a:solidFill>
                  <a:srgbClr val="424142"/>
                </a:solidFill>
                <a:latin typeface="Times New Roman" panose="02020603050405020304" pitchFamily="18" charset="0"/>
                <a:ea typeface="Times New Roman" panose="02020603050405020304" pitchFamily="18" charset="0"/>
              </a:rPr>
              <a:t>X</a:t>
            </a:r>
            <a:r>
              <a:rPr lang="en-IN" sz="2500" dirty="0">
                <a:solidFill>
                  <a:srgbClr val="424142"/>
                </a:solidFill>
                <a:latin typeface="Times New Roman" panose="02020603050405020304" pitchFamily="18" charset="0"/>
                <a:ea typeface="Times New Roman" panose="02020603050405020304" pitchFamily="18" charset="0"/>
              </a:rPr>
              <a:t>, SO</a:t>
            </a:r>
            <a:r>
              <a:rPr lang="en-IN" sz="2500" baseline="-25000" dirty="0">
                <a:solidFill>
                  <a:srgbClr val="424142"/>
                </a:solidFill>
                <a:latin typeface="Times New Roman" panose="02020603050405020304" pitchFamily="18" charset="0"/>
                <a:ea typeface="Times New Roman" panose="02020603050405020304" pitchFamily="18" charset="0"/>
              </a:rPr>
              <a:t>2</a:t>
            </a:r>
            <a:r>
              <a:rPr lang="en-IN" sz="2500" dirty="0">
                <a:solidFill>
                  <a:srgbClr val="424142"/>
                </a:solidFill>
                <a:latin typeface="Times New Roman" panose="02020603050405020304" pitchFamily="18" charset="0"/>
                <a:ea typeface="Times New Roman" panose="02020603050405020304" pitchFamily="18" charset="0"/>
              </a:rPr>
              <a:t>, CO</a:t>
            </a:r>
            <a:r>
              <a:rPr lang="en-IN" sz="2500" baseline="-25000" dirty="0">
                <a:solidFill>
                  <a:srgbClr val="424142"/>
                </a:solidFill>
                <a:latin typeface="Times New Roman" panose="02020603050405020304" pitchFamily="18" charset="0"/>
                <a:ea typeface="Times New Roman" panose="02020603050405020304" pitchFamily="18" charset="0"/>
              </a:rPr>
              <a:t>2</a:t>
            </a:r>
            <a:r>
              <a:rPr lang="en-IN" sz="2500" dirty="0">
                <a:solidFill>
                  <a:srgbClr val="424142"/>
                </a:solidFill>
                <a:latin typeface="Times New Roman" panose="02020603050405020304" pitchFamily="18" charset="0"/>
                <a:ea typeface="Times New Roman" panose="02020603050405020304" pitchFamily="18" charset="0"/>
              </a:rPr>
              <a:t> thereby causing global warming, acid rain and climatic changes.</a:t>
            </a:r>
            <a:endParaRPr lang="en-IN" sz="2500" dirty="0">
              <a:latin typeface="Times New Roman" panose="02020603050405020304" pitchFamily="18" charset="0"/>
              <a:ea typeface="Times New Roman" panose="02020603050405020304" pitchFamily="18" charset="0"/>
            </a:endParaRPr>
          </a:p>
          <a:p>
            <a:pPr algn="just" fontAlgn="base">
              <a:spcAft>
                <a:spcPts val="0"/>
              </a:spcAft>
            </a:pPr>
            <a:r>
              <a:rPr lang="en-IN" sz="2500" b="1" dirty="0">
                <a:solidFill>
                  <a:srgbClr val="424142"/>
                </a:solidFill>
                <a:latin typeface="Times New Roman" panose="02020603050405020304" pitchFamily="18" charset="0"/>
                <a:ea typeface="Times New Roman" panose="02020603050405020304" pitchFamily="18" charset="0"/>
              </a:rPr>
              <a:t>6. </a:t>
            </a:r>
            <a:r>
              <a:rPr lang="en-IN" sz="2500" dirty="0">
                <a:solidFill>
                  <a:srgbClr val="424142"/>
                </a:solidFill>
                <a:latin typeface="Times New Roman" panose="02020603050405020304" pitchFamily="18" charset="0"/>
                <a:ea typeface="Times New Roman" panose="02020603050405020304" pitchFamily="18" charset="0"/>
              </a:rPr>
              <a:t>Dust and noise pollution, is caused during loading, crushing and drilling operations.</a:t>
            </a:r>
            <a:endParaRPr lang="en-IN" sz="2500" dirty="0">
              <a:latin typeface="Times New Roman" panose="02020603050405020304" pitchFamily="18" charset="0"/>
              <a:ea typeface="Times New Roman" panose="02020603050405020304" pitchFamily="18" charset="0"/>
            </a:endParaRPr>
          </a:p>
          <a:p>
            <a:pPr algn="just" fontAlgn="base">
              <a:spcAft>
                <a:spcPts val="0"/>
              </a:spcAft>
            </a:pPr>
            <a:r>
              <a:rPr lang="en-IN" sz="2500" b="1" dirty="0">
                <a:solidFill>
                  <a:srgbClr val="424142"/>
                </a:solidFill>
                <a:latin typeface="Times New Roman" panose="02020603050405020304" pitchFamily="18" charset="0"/>
                <a:ea typeface="Times New Roman" panose="02020603050405020304" pitchFamily="18" charset="0"/>
              </a:rPr>
              <a:t>7. Occupational health hazards:</a:t>
            </a:r>
            <a:endParaRPr lang="en-IN" sz="2500" dirty="0">
              <a:latin typeface="Times New Roman" panose="02020603050405020304" pitchFamily="18" charset="0"/>
              <a:ea typeface="Times New Roman" panose="02020603050405020304" pitchFamily="18" charset="0"/>
            </a:endParaRPr>
          </a:p>
          <a:p>
            <a:pPr algn="just" fontAlgn="base">
              <a:spcAft>
                <a:spcPts val="1440"/>
              </a:spcAft>
            </a:pPr>
            <a:r>
              <a:rPr lang="en-IN" sz="2500" dirty="0">
                <a:solidFill>
                  <a:srgbClr val="424142"/>
                </a:solidFill>
                <a:latin typeface="Times New Roman" panose="02020603050405020304" pitchFamily="18" charset="0"/>
                <a:ea typeface="Times New Roman" panose="02020603050405020304" pitchFamily="18" charset="0"/>
              </a:rPr>
              <a:t>Most of the miners suffer from respiratory and skin diseases due to constant exposure to the suspended particulates and toxicants. Such diseases include bronchitis, asthma, black lung disease, silicosis and asbestosis.</a:t>
            </a:r>
            <a:endParaRPr lang="en-IN" sz="2500" dirty="0">
              <a:latin typeface="Times New Roman" panose="02020603050405020304" pitchFamily="18" charset="0"/>
              <a:ea typeface="Times New Roman" panose="02020603050405020304" pitchFamily="18" charset="0"/>
            </a:endParaRPr>
          </a:p>
          <a:p>
            <a:pPr algn="just" fontAlgn="base">
              <a:spcAft>
                <a:spcPts val="0"/>
              </a:spcAft>
            </a:pPr>
            <a:r>
              <a:rPr lang="en-IN" sz="2500" b="1" dirty="0">
                <a:solidFill>
                  <a:srgbClr val="424142"/>
                </a:solidFill>
                <a:latin typeface="Times New Roman" panose="02020603050405020304" pitchFamily="18" charset="0"/>
                <a:ea typeface="Times New Roman" panose="02020603050405020304" pitchFamily="18" charset="0"/>
              </a:rPr>
              <a:t>8. Ecological damage: </a:t>
            </a:r>
            <a:r>
              <a:rPr lang="en-IN" sz="2500" dirty="0">
                <a:solidFill>
                  <a:srgbClr val="424142"/>
                </a:solidFill>
                <a:latin typeface="Times New Roman" panose="02020603050405020304" pitchFamily="18" charset="0"/>
                <a:ea typeface="Times New Roman" panose="02020603050405020304" pitchFamily="18" charset="0"/>
              </a:rPr>
              <a:t>Mining leads to erosion of natural biodiversity.</a:t>
            </a:r>
            <a:endParaRPr lang="en-IN" sz="2500" dirty="0">
              <a:latin typeface="Times New Roman" panose="02020603050405020304" pitchFamily="18" charset="0"/>
              <a:ea typeface="Times New Roman" panose="02020603050405020304" pitchFamily="18" charset="0"/>
            </a:endParaRPr>
          </a:p>
          <a:p>
            <a:pPr algn="just" fontAlgn="base">
              <a:spcAft>
                <a:spcPts val="0"/>
              </a:spcAft>
            </a:pPr>
            <a:r>
              <a:rPr lang="en-IN" sz="2500" b="1" dirty="0">
                <a:solidFill>
                  <a:srgbClr val="424142"/>
                </a:solidFill>
                <a:latin typeface="Times New Roman" panose="02020603050405020304" pitchFamily="18" charset="0"/>
                <a:ea typeface="Times New Roman" panose="02020603050405020304" pitchFamily="18" charset="0"/>
              </a:rPr>
              <a:t>9.</a:t>
            </a:r>
            <a:r>
              <a:rPr lang="en-IN" sz="2500" dirty="0">
                <a:solidFill>
                  <a:srgbClr val="424142"/>
                </a:solidFill>
                <a:latin typeface="Times New Roman" panose="02020603050405020304" pitchFamily="18" charset="0"/>
                <a:ea typeface="Times New Roman" panose="02020603050405020304" pitchFamily="18" charset="0"/>
              </a:rPr>
              <a:t> Mining displaces people from their resource base.</a:t>
            </a:r>
            <a:endParaRPr lang="en-IN" sz="25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03719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7D0F2EB-B4B4-49DB-8EEC-D2CCCD41B2AA}"/>
              </a:ext>
            </a:extLst>
          </p:cNvPr>
          <p:cNvSpPr/>
          <p:nvPr/>
        </p:nvSpPr>
        <p:spPr>
          <a:xfrm>
            <a:off x="216815" y="131976"/>
            <a:ext cx="11679811" cy="4857740"/>
          </a:xfrm>
          <a:prstGeom prst="rect">
            <a:avLst/>
          </a:prstGeom>
        </p:spPr>
        <p:txBody>
          <a:bodyPr wrap="square">
            <a:spAutoFit/>
          </a:bodyPr>
          <a:lstStyle/>
          <a:p>
            <a:pPr algn="ctr" fontAlgn="base">
              <a:spcBef>
                <a:spcPts val="200"/>
              </a:spcBef>
              <a:spcAft>
                <a:spcPts val="0"/>
              </a:spcAft>
            </a:pPr>
            <a:r>
              <a:rPr lang="en-IN" sz="3200" b="1" dirty="0">
                <a:solidFill>
                  <a:srgbClr val="008000"/>
                </a:solidFill>
                <a:latin typeface="Times New Roman" panose="02020603050405020304" pitchFamily="18" charset="0"/>
                <a:ea typeface="Times New Roman" panose="02020603050405020304" pitchFamily="18" charset="0"/>
                <a:cs typeface="Mangal" panose="02040503050203030202" pitchFamily="18" charset="0"/>
              </a:rPr>
              <a:t>4. Food Resources</a:t>
            </a:r>
          </a:p>
          <a:p>
            <a:pPr algn="ctr" fontAlgn="base">
              <a:spcBef>
                <a:spcPts val="200"/>
              </a:spcBef>
              <a:spcAft>
                <a:spcPts val="0"/>
              </a:spcAft>
            </a:pPr>
            <a:endParaRPr lang="en-IN" sz="2000" b="1" dirty="0">
              <a:solidFill>
                <a:srgbClr val="008000"/>
              </a:solidFill>
              <a:latin typeface="Calibri Light" panose="020F0302020204030204" pitchFamily="34" charset="0"/>
              <a:ea typeface="Times New Roman" panose="02020603050405020304" pitchFamily="18" charset="0"/>
              <a:cs typeface="Mangal" panose="02040503050203030202" pitchFamily="18" charset="0"/>
            </a:endParaRPr>
          </a:p>
          <a:p>
            <a:pPr algn="just" fontAlgn="base">
              <a:spcAft>
                <a:spcPts val="0"/>
              </a:spcAft>
            </a:pPr>
            <a:r>
              <a:rPr lang="en-IN" sz="3200" b="1" i="1" dirty="0">
                <a:latin typeface="Times New Roman" panose="02020603050405020304" pitchFamily="18" charset="0"/>
                <a:ea typeface="Times New Roman" panose="02020603050405020304" pitchFamily="18" charset="0"/>
              </a:rPr>
              <a:t>Availability of Food:</a:t>
            </a:r>
            <a:endParaRPr lang="en-IN" sz="2400" b="1" i="1" dirty="0">
              <a:latin typeface="Times New Roman" panose="02020603050405020304" pitchFamily="18" charset="0"/>
              <a:ea typeface="Times New Roman" panose="02020603050405020304" pitchFamily="18" charset="0"/>
            </a:endParaRPr>
          </a:p>
          <a:p>
            <a:pPr algn="just" fontAlgn="base">
              <a:spcAft>
                <a:spcPts val="1440"/>
              </a:spcAft>
            </a:pPr>
            <a:r>
              <a:rPr lang="en-IN" sz="3200" dirty="0">
                <a:latin typeface="Times New Roman" panose="02020603050405020304" pitchFamily="18" charset="0"/>
                <a:ea typeface="Times New Roman" panose="02020603050405020304" pitchFamily="18" charset="0"/>
              </a:rPr>
              <a:t>The main food resources are wheat, rice, maize, barley, pulses, cereals, potato, sugarcane, sorghum, millet, oats, cassava, fruits, vegetables, milk and sea food etc. About 4 billion people in the developing countries have wheat and rice as their staple food. Fish and seafood contribute about 70 million metric tonne of high quality protein to the world’s diet. But we have already surpassed sustainable harvests of fish from most of the oceans.</a:t>
            </a:r>
            <a:endParaRPr lang="en-IN"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52591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63D1B8FB-E663-42B2-884A-2C8ACCD806C2}"/>
              </a:ext>
            </a:extLst>
          </p:cNvPr>
          <p:cNvSpPr/>
          <p:nvPr/>
        </p:nvSpPr>
        <p:spPr>
          <a:xfrm>
            <a:off x="207389" y="179110"/>
            <a:ext cx="11764651" cy="3811300"/>
          </a:xfrm>
          <a:prstGeom prst="rect">
            <a:avLst/>
          </a:prstGeom>
        </p:spPr>
        <p:txBody>
          <a:bodyPr wrap="square">
            <a:spAutoFit/>
          </a:bodyPr>
          <a:lstStyle/>
          <a:p>
            <a:pPr algn="ctr" fontAlgn="base">
              <a:spcBef>
                <a:spcPts val="200"/>
              </a:spcBef>
              <a:spcAft>
                <a:spcPts val="0"/>
              </a:spcAft>
            </a:pPr>
            <a:r>
              <a:rPr lang="en-IN" sz="3200" b="1" dirty="0">
                <a:solidFill>
                  <a:srgbClr val="000000"/>
                </a:solidFill>
                <a:latin typeface="Times New Roman" panose="02020603050405020304" pitchFamily="18" charset="0"/>
                <a:ea typeface="Times New Roman" panose="02020603050405020304" pitchFamily="18" charset="0"/>
                <a:cs typeface="Mangal" panose="02040503050203030202" pitchFamily="18" charset="0"/>
              </a:rPr>
              <a:t>5. Land Resources</a:t>
            </a:r>
          </a:p>
          <a:p>
            <a:pPr algn="ctr" fontAlgn="base">
              <a:spcBef>
                <a:spcPts val="200"/>
              </a:spcBef>
              <a:spcAft>
                <a:spcPts val="0"/>
              </a:spcAft>
            </a:pPr>
            <a:endParaRPr lang="en-IN" sz="2000" b="1" dirty="0">
              <a:solidFill>
                <a:srgbClr val="1F3763"/>
              </a:solidFill>
              <a:latin typeface="Calibri Light" panose="020F0302020204030204" pitchFamily="34" charset="0"/>
              <a:ea typeface="Times New Roman" panose="02020603050405020304" pitchFamily="18" charset="0"/>
              <a:cs typeface="Mangal" panose="02040503050203030202" pitchFamily="18" charset="0"/>
            </a:endParaRPr>
          </a:p>
          <a:p>
            <a:pPr algn="just" fontAlgn="base">
              <a:spcAft>
                <a:spcPts val="0"/>
              </a:spcAft>
            </a:pPr>
            <a:r>
              <a:rPr lang="en-IN" sz="2800" b="1" dirty="0">
                <a:solidFill>
                  <a:schemeClr val="accent3"/>
                </a:solidFill>
                <a:latin typeface="Times New Roman" panose="02020603050405020304" pitchFamily="18" charset="0"/>
                <a:ea typeface="Times New Roman" panose="02020603050405020304" pitchFamily="18" charset="0"/>
              </a:rPr>
              <a:t>Land as a Resource:</a:t>
            </a:r>
          </a:p>
          <a:p>
            <a:pPr algn="just" fontAlgn="base">
              <a:spcAft>
                <a:spcPts val="0"/>
              </a:spcAft>
            </a:pPr>
            <a:endParaRPr lang="en-IN" sz="2000" b="1" dirty="0">
              <a:latin typeface="Times New Roman" panose="02020603050405020304" pitchFamily="18" charset="0"/>
              <a:ea typeface="Times New Roman" panose="02020603050405020304" pitchFamily="18" charset="0"/>
            </a:endParaRPr>
          </a:p>
          <a:p>
            <a:pPr algn="just" fontAlgn="base">
              <a:spcAft>
                <a:spcPts val="1440"/>
              </a:spcAft>
            </a:pPr>
            <a:r>
              <a:rPr lang="en-IN" sz="2800" dirty="0">
                <a:latin typeface="Times New Roman" panose="02020603050405020304" pitchFamily="18" charset="0"/>
                <a:ea typeface="Times New Roman" panose="02020603050405020304" pitchFamily="18" charset="0"/>
              </a:rPr>
              <a:t>India has total area of about 329 million hectares. The utilisation statistics available are for nearly 92.5% of the total area. About 162 million hectare of land is under agriculture cover. Nearly 5% of the land falls under fallow land. About 46 million hectare is under real forest as shown by satellites. A part of land is not in use.</a:t>
            </a:r>
            <a:endParaRPr lang="en-IN"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49563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801392-5AA3-4869-A844-9512E26F7E63}"/>
              </a:ext>
            </a:extLst>
          </p:cNvPr>
          <p:cNvSpPr>
            <a:spLocks noGrp="1"/>
          </p:cNvSpPr>
          <p:nvPr>
            <p:ph type="title"/>
          </p:nvPr>
        </p:nvSpPr>
        <p:spPr>
          <a:xfrm>
            <a:off x="1163268" y="631593"/>
            <a:ext cx="10058400" cy="841813"/>
          </a:xfrm>
        </p:spPr>
        <p:txBody>
          <a:bodyPr>
            <a:normAutofit/>
          </a:bodyPr>
          <a:lstStyle/>
          <a:p>
            <a:r>
              <a:rPr lang="en-US" b="1" dirty="0">
                <a:solidFill>
                  <a:srgbClr val="FF0000"/>
                </a:solidFill>
                <a:latin typeface="Arial Narrow" panose="020B0606020202030204" pitchFamily="34" charset="0"/>
              </a:rPr>
              <a:t>Challenges of Energy Resources</a:t>
            </a:r>
            <a:endParaRPr lang="en-IN" b="1" dirty="0">
              <a:solidFill>
                <a:srgbClr val="FF0000"/>
              </a:solidFill>
              <a:latin typeface="Arial Narrow" panose="020B0606020202030204" pitchFamily="34" charset="0"/>
            </a:endParaRPr>
          </a:p>
        </p:txBody>
      </p:sp>
      <p:sp>
        <p:nvSpPr>
          <p:cNvPr id="3" name="Rectangle 2">
            <a:extLst>
              <a:ext uri="{FF2B5EF4-FFF2-40B4-BE49-F238E27FC236}">
                <a16:creationId xmlns:a16="http://schemas.microsoft.com/office/drawing/2014/main" xmlns="" id="{4BCD2237-A096-4653-BF2F-09F023C69960}"/>
              </a:ext>
            </a:extLst>
          </p:cNvPr>
          <p:cNvSpPr/>
          <p:nvPr/>
        </p:nvSpPr>
        <p:spPr>
          <a:xfrm>
            <a:off x="641022" y="1893854"/>
            <a:ext cx="11227323" cy="3539430"/>
          </a:xfrm>
          <a:prstGeom prst="rect">
            <a:avLst/>
          </a:prstGeom>
        </p:spPr>
        <p:txBody>
          <a:bodyPr wrap="square">
            <a:spAutoFit/>
          </a:bodyPr>
          <a:lstStyle/>
          <a:p>
            <a:pPr algn="just" fontAlgn="t">
              <a:spcAft>
                <a:spcPts val="0"/>
              </a:spcAft>
            </a:pPr>
            <a:r>
              <a:rPr lang="en-IN" sz="2800" dirty="0">
                <a:latin typeface="Times New Roman" panose="02020603050405020304" pitchFamily="18" charset="0"/>
                <a:ea typeface="Times New Roman" panose="02020603050405020304" pitchFamily="18" charset="0"/>
              </a:rPr>
              <a:t>India is the world’s fourth largest energy consumer. Its energy needs continue to increase, but national energy shortages and an inadequate energy infrastructure could perpetuate national energy poverty.</a:t>
            </a:r>
            <a:endParaRPr lang="en-IN" sz="2400" dirty="0">
              <a:latin typeface="Times New Roman" panose="02020603050405020304" pitchFamily="18" charset="0"/>
              <a:ea typeface="Times New Roman" panose="02020603050405020304" pitchFamily="18" charset="0"/>
            </a:endParaRPr>
          </a:p>
          <a:p>
            <a:pPr algn="just" fontAlgn="t">
              <a:spcAft>
                <a:spcPts val="0"/>
              </a:spcAft>
            </a:pPr>
            <a:r>
              <a:rPr lang="en-IN" sz="2800" dirty="0">
                <a:latin typeface="Times New Roman" panose="02020603050405020304" pitchFamily="18" charset="0"/>
                <a:ea typeface="Times New Roman" panose="02020603050405020304" pitchFamily="18" charset="0"/>
              </a:rPr>
              <a:t>On March 12, 2014, India and the United States renewed talks regarding cooperation on clean energy. The talks concluded positively with memorandums of understanding for the two countries to cooperate on research and development, more extensive use of environmentally friendly technologies, and greater coordination on scientific development.</a:t>
            </a:r>
            <a:endParaRPr lang="en-IN"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01616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B10B55F3-9712-43AF-AD4B-630A978A2B68}"/>
              </a:ext>
            </a:extLst>
          </p:cNvPr>
          <p:cNvSpPr/>
          <p:nvPr/>
        </p:nvSpPr>
        <p:spPr>
          <a:xfrm>
            <a:off x="0" y="274931"/>
            <a:ext cx="12192000" cy="5588709"/>
          </a:xfrm>
          <a:prstGeom prst="rect">
            <a:avLst/>
          </a:prstGeom>
        </p:spPr>
        <p:txBody>
          <a:bodyPr wrap="square">
            <a:spAutoFit/>
          </a:bodyPr>
          <a:lstStyle/>
          <a:p>
            <a:pPr algn="ctr" fontAlgn="t">
              <a:spcAft>
                <a:spcPts val="0"/>
              </a:spcAft>
            </a:pPr>
            <a:r>
              <a:rPr lang="en-IN" sz="2800" b="1" i="1" dirty="0">
                <a:solidFill>
                  <a:srgbClr val="FF0000"/>
                </a:solidFill>
                <a:latin typeface="Times New Roman" panose="02020603050405020304" pitchFamily="18" charset="0"/>
                <a:ea typeface="Times New Roman" panose="02020603050405020304" pitchFamily="18" charset="0"/>
              </a:rPr>
              <a:t>Here are 5 key things to know about energy in India.</a:t>
            </a:r>
            <a:endParaRPr lang="en-IN" sz="2400" b="1" i="1" dirty="0">
              <a:solidFill>
                <a:srgbClr val="FF0000"/>
              </a:solidFill>
              <a:latin typeface="Times New Roman" panose="02020603050405020304" pitchFamily="18" charset="0"/>
              <a:ea typeface="Times New Roman" panose="02020603050405020304" pitchFamily="18" charset="0"/>
            </a:endParaRPr>
          </a:p>
          <a:p>
            <a:pPr algn="just" fontAlgn="t">
              <a:spcAft>
                <a:spcPts val="0"/>
              </a:spcAft>
            </a:pPr>
            <a:r>
              <a:rPr lang="en-IN" sz="2000" b="1" dirty="0">
                <a:solidFill>
                  <a:srgbClr val="002060"/>
                </a:solidFill>
                <a:latin typeface="Times New Roman" panose="02020603050405020304" pitchFamily="18" charset="0"/>
                <a:ea typeface="Times New Roman" panose="02020603050405020304" pitchFamily="18" charset="0"/>
              </a:rPr>
              <a:t>1. Coal production remains key to energy mix</a:t>
            </a:r>
            <a:endParaRPr lang="en-IN" b="1" dirty="0">
              <a:solidFill>
                <a:srgbClr val="002060"/>
              </a:solidFill>
              <a:latin typeface="Times New Roman" panose="02020603050405020304" pitchFamily="18" charset="0"/>
              <a:ea typeface="Times New Roman" panose="02020603050405020304" pitchFamily="18" charset="0"/>
            </a:endParaRPr>
          </a:p>
          <a:p>
            <a:pPr algn="just" fontAlgn="t">
              <a:spcAft>
                <a:spcPts val="0"/>
              </a:spcAft>
            </a:pPr>
            <a:r>
              <a:rPr lang="en-IN" sz="2000" dirty="0">
                <a:solidFill>
                  <a:srgbClr val="000000"/>
                </a:solidFill>
                <a:latin typeface="Times New Roman" panose="02020603050405020304" pitchFamily="18" charset="0"/>
                <a:ea typeface="Times New Roman" panose="02020603050405020304" pitchFamily="18" charset="0"/>
              </a:rPr>
              <a:t>India produced 557 million tonnes (metric tons) of coal in 2012-13, and India’s rapidly growing power industry consumed the majority of it. Coal production has steadily increased since the industry was nationalized in the 1970s. The trend is likely to continue, with production goals aiming for an increase to 795 million tonnes by 2016-</a:t>
            </a:r>
            <a:r>
              <a:rPr lang="en-IN" sz="2000" u="sng" dirty="0">
                <a:solidFill>
                  <a:srgbClr val="249CBA"/>
                </a:solidFill>
                <a:latin typeface="Times New Roman" panose="02020603050405020304" pitchFamily="18" charset="0"/>
                <a:ea typeface="Times New Roman" panose="02020603050405020304" pitchFamily="18" charset="0"/>
                <a:hlinkClick r:id="rId2"/>
              </a:rPr>
              <a:t>2017</a:t>
            </a:r>
            <a:r>
              <a:rPr lang="en-IN" sz="2000" dirty="0">
                <a:solidFill>
                  <a:srgbClr val="000000"/>
                </a:solidFill>
                <a:latin typeface="Times New Roman" panose="02020603050405020304" pitchFamily="18" charset="0"/>
                <a:ea typeface="Times New Roman" panose="02020603050405020304" pitchFamily="18" charset="0"/>
              </a:rPr>
              <a:t>.</a:t>
            </a:r>
            <a:endParaRPr lang="en-IN" dirty="0">
              <a:latin typeface="Times New Roman" panose="02020603050405020304" pitchFamily="18" charset="0"/>
              <a:ea typeface="Times New Roman" panose="02020603050405020304" pitchFamily="18" charset="0"/>
            </a:endParaRPr>
          </a:p>
          <a:p>
            <a:pPr algn="just" fontAlgn="t">
              <a:spcAft>
                <a:spcPts val="1125"/>
              </a:spcAft>
            </a:pPr>
            <a:r>
              <a:rPr lang="en-IN" sz="2000" dirty="0">
                <a:solidFill>
                  <a:srgbClr val="000000"/>
                </a:solidFill>
                <a:latin typeface="Times New Roman" panose="02020603050405020304" pitchFamily="18" charset="0"/>
                <a:ea typeface="Times New Roman" panose="02020603050405020304" pitchFamily="18" charset="0"/>
              </a:rPr>
              <a:t>Owing to summer heat, frequent </a:t>
            </a:r>
            <a:r>
              <a:rPr lang="en-IN" sz="2000" dirty="0" err="1">
                <a:solidFill>
                  <a:srgbClr val="000000"/>
                </a:solidFill>
                <a:latin typeface="Times New Roman" panose="02020603050405020304" pitchFamily="18" charset="0"/>
                <a:ea typeface="Times New Roman" panose="02020603050405020304" pitchFamily="18" charset="0"/>
              </a:rPr>
              <a:t>labor</a:t>
            </a:r>
            <a:r>
              <a:rPr lang="en-IN" sz="2000" dirty="0">
                <a:solidFill>
                  <a:srgbClr val="000000"/>
                </a:solidFill>
                <a:latin typeface="Times New Roman" panose="02020603050405020304" pitchFamily="18" charset="0"/>
                <a:ea typeface="Times New Roman" panose="02020603050405020304" pitchFamily="18" charset="0"/>
              </a:rPr>
              <a:t> strikes, and natural disasters, India has had a harder time meeting growing market demands and faces the likelihood of growing coal imports. Coal remains an essential staple to India’s energy needs and will remain so for the foreseeable future.</a:t>
            </a:r>
            <a:endParaRPr lang="en-IN" dirty="0">
              <a:latin typeface="Times New Roman" panose="02020603050405020304" pitchFamily="18" charset="0"/>
              <a:ea typeface="Times New Roman" panose="02020603050405020304" pitchFamily="18" charset="0"/>
            </a:endParaRPr>
          </a:p>
          <a:p>
            <a:pPr algn="just" fontAlgn="t">
              <a:spcAft>
                <a:spcPts val="0"/>
              </a:spcAft>
            </a:pPr>
            <a:r>
              <a:rPr lang="en-IN" sz="2000" b="1" i="1" dirty="0">
                <a:solidFill>
                  <a:srgbClr val="002060"/>
                </a:solidFill>
                <a:latin typeface="Times New Roman" panose="02020603050405020304" pitchFamily="18" charset="0"/>
                <a:ea typeface="Times New Roman" panose="02020603050405020304" pitchFamily="18" charset="0"/>
              </a:rPr>
              <a:t>2. Fourth largest consumer of oil and petroleum in the world</a:t>
            </a:r>
            <a:endParaRPr lang="en-IN" b="1" i="1" dirty="0">
              <a:solidFill>
                <a:srgbClr val="002060"/>
              </a:solidFill>
              <a:latin typeface="Times New Roman" panose="02020603050405020304" pitchFamily="18" charset="0"/>
              <a:ea typeface="Times New Roman" panose="02020603050405020304" pitchFamily="18" charset="0"/>
            </a:endParaRPr>
          </a:p>
          <a:p>
            <a:pPr algn="just" fontAlgn="t">
              <a:spcAft>
                <a:spcPts val="0"/>
              </a:spcAft>
            </a:pPr>
            <a:r>
              <a:rPr lang="en-IN" sz="2000" dirty="0">
                <a:solidFill>
                  <a:srgbClr val="000000"/>
                </a:solidFill>
                <a:latin typeface="Times New Roman" panose="02020603050405020304" pitchFamily="18" charset="0"/>
                <a:ea typeface="Times New Roman" panose="02020603050405020304" pitchFamily="18" charset="0"/>
              </a:rPr>
              <a:t>A trend almost certain to accelerate as the country faces growing urbanization and an expanding middle class, India has a high dependence on imports for its petroleum needs and is the world’s </a:t>
            </a:r>
            <a:r>
              <a:rPr lang="en-IN" sz="2000" u="sng" dirty="0">
                <a:solidFill>
                  <a:srgbClr val="249CBA"/>
                </a:solidFill>
                <a:latin typeface="Times New Roman" panose="02020603050405020304" pitchFamily="18" charset="0"/>
                <a:ea typeface="Times New Roman" panose="02020603050405020304" pitchFamily="18" charset="0"/>
                <a:hlinkClick r:id="rId3"/>
              </a:rPr>
              <a:t>fourth largest importer of crude oil</a:t>
            </a:r>
            <a:r>
              <a:rPr lang="en-IN" sz="2000" dirty="0">
                <a:solidFill>
                  <a:srgbClr val="000000"/>
                </a:solidFill>
                <a:latin typeface="Times New Roman" panose="02020603050405020304" pitchFamily="18" charset="0"/>
                <a:ea typeface="Times New Roman" panose="02020603050405020304" pitchFamily="18" charset="0"/>
              </a:rPr>
              <a:t>. Most imports come from the Middle East, but growing investments in South America, the Caspian Sea, and elsewhere look to diversify and potentially increase oil to India.</a:t>
            </a:r>
            <a:endParaRPr lang="en-IN" dirty="0">
              <a:latin typeface="Times New Roman" panose="02020603050405020304" pitchFamily="18" charset="0"/>
              <a:ea typeface="Times New Roman" panose="02020603050405020304" pitchFamily="18" charset="0"/>
            </a:endParaRPr>
          </a:p>
          <a:p>
            <a:pPr algn="just" fontAlgn="t">
              <a:spcAft>
                <a:spcPts val="1125"/>
              </a:spcAft>
            </a:pPr>
            <a:r>
              <a:rPr lang="en-IN" sz="2000" dirty="0">
                <a:solidFill>
                  <a:srgbClr val="000000"/>
                </a:solidFill>
                <a:latin typeface="Times New Roman" panose="02020603050405020304" pitchFamily="18" charset="0"/>
                <a:ea typeface="Times New Roman" panose="02020603050405020304" pitchFamily="18" charset="0"/>
              </a:rPr>
              <a:t>The oil industry has slowly but steadily opened up since major reforms were enacted in 1991. Subsequent reforms are ongoing. Two state-owned companies, Oil India Limited (OIL) and Oil and Natural Gas Corporation (ONGC), have long dominated the production and refining in the sector. However, reforms in the last decade have increased competition and exhibit potential signs of growing foreign investment in a sector long dominated by domestic players.</a:t>
            </a:r>
            <a:endParaRPr lang="en-IN"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360072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9BD19445-3EF7-4C9F-BC70-416B9B5E3B7F}"/>
              </a:ext>
            </a:extLst>
          </p:cNvPr>
          <p:cNvSpPr/>
          <p:nvPr/>
        </p:nvSpPr>
        <p:spPr>
          <a:xfrm>
            <a:off x="106837" y="222700"/>
            <a:ext cx="12085163" cy="6129883"/>
          </a:xfrm>
          <a:prstGeom prst="rect">
            <a:avLst/>
          </a:prstGeom>
        </p:spPr>
        <p:txBody>
          <a:bodyPr wrap="square">
            <a:spAutoFit/>
          </a:bodyPr>
          <a:lstStyle/>
          <a:p>
            <a:pPr algn="just" fontAlgn="t">
              <a:spcAft>
                <a:spcPts val="0"/>
              </a:spcAft>
            </a:pPr>
            <a:r>
              <a:rPr lang="en-IN" sz="2200" b="1" i="1" dirty="0">
                <a:solidFill>
                  <a:srgbClr val="FF0000"/>
                </a:solidFill>
                <a:latin typeface="Times New Roman" panose="02020603050405020304" pitchFamily="18" charset="0"/>
                <a:ea typeface="Times New Roman" panose="02020603050405020304" pitchFamily="18" charset="0"/>
              </a:rPr>
              <a:t>3. Relies on imports to meet growing demand for gas</a:t>
            </a:r>
          </a:p>
          <a:p>
            <a:pPr algn="just" fontAlgn="t">
              <a:spcAft>
                <a:spcPts val="1125"/>
              </a:spcAft>
            </a:pPr>
            <a:r>
              <a:rPr lang="en-IN" sz="2200" dirty="0">
                <a:solidFill>
                  <a:srgbClr val="000000"/>
                </a:solidFill>
                <a:latin typeface="Times New Roman" panose="02020603050405020304" pitchFamily="18" charset="0"/>
                <a:ea typeface="Times New Roman" panose="02020603050405020304" pitchFamily="18" charset="0"/>
              </a:rPr>
              <a:t>Perhaps more so than other areas in the energy sector, attempts to meet demand with gas have been greatly influenced by geopolitical issues. Various plans for pipelines with Myanmar, Iran and Pakistan, and Turkmenistan and Afghanistan have fallen apart over border disputes and other issues. domestic natural gas </a:t>
            </a:r>
            <a:r>
              <a:rPr lang="en-IN" sz="2200" dirty="0" err="1">
                <a:solidFill>
                  <a:srgbClr val="000000"/>
                </a:solidFill>
                <a:latin typeface="Times New Roman" panose="02020603050405020304" pitchFamily="18" charset="0"/>
                <a:ea typeface="Times New Roman" panose="02020603050405020304" pitchFamily="18" charset="0"/>
              </a:rPr>
              <a:t>prducation</a:t>
            </a:r>
            <a:r>
              <a:rPr lang="en-IN" sz="2200" dirty="0">
                <a:solidFill>
                  <a:srgbClr val="000000"/>
                </a:solidFill>
                <a:latin typeface="Times New Roman" panose="02020603050405020304" pitchFamily="18" charset="0"/>
                <a:ea typeface="Times New Roman" panose="02020603050405020304" pitchFamily="18" charset="0"/>
              </a:rPr>
              <a:t> has fallen in recent years, with further drop-offs expected in 2014-15. Given the growing demand and reliance on natural gas for power, issues with obtaining natural gas from other countries, and its own falling production, satisfying natural gas needs is one of India’s the most urgent challenges.</a:t>
            </a:r>
            <a:endParaRPr lang="en-IN" sz="2200" dirty="0">
              <a:latin typeface="Times New Roman" panose="02020603050405020304" pitchFamily="18" charset="0"/>
              <a:ea typeface="Times New Roman" panose="02020603050405020304" pitchFamily="18" charset="0"/>
            </a:endParaRPr>
          </a:p>
          <a:p>
            <a:pPr algn="just" fontAlgn="t">
              <a:spcAft>
                <a:spcPts val="0"/>
              </a:spcAft>
            </a:pPr>
            <a:r>
              <a:rPr lang="en-IN" sz="2200" b="1" i="1" dirty="0">
                <a:solidFill>
                  <a:srgbClr val="FF0000"/>
                </a:solidFill>
                <a:latin typeface="Times New Roman" panose="02020603050405020304" pitchFamily="18" charset="0"/>
                <a:ea typeface="Times New Roman" panose="02020603050405020304" pitchFamily="18" charset="0"/>
              </a:rPr>
              <a:t>4. Electricity shortages hurt industrial output</a:t>
            </a:r>
          </a:p>
          <a:p>
            <a:pPr algn="just" fontAlgn="t">
              <a:spcAft>
                <a:spcPts val="0"/>
              </a:spcAft>
            </a:pPr>
            <a:r>
              <a:rPr lang="en-IN" sz="2200" dirty="0">
                <a:solidFill>
                  <a:srgbClr val="000000"/>
                </a:solidFill>
                <a:latin typeface="Times New Roman" panose="02020603050405020304" pitchFamily="18" charset="0"/>
                <a:ea typeface="Times New Roman" panose="02020603050405020304" pitchFamily="18" charset="0"/>
              </a:rPr>
              <a:t>India meets its electricity demands with 65 percent use of non-renewables, 19 percent of that demand is met with hydropower, 12 percent from renewables, and 2 percent from </a:t>
            </a:r>
            <a:r>
              <a:rPr lang="en-IN" sz="2200" u="sng" dirty="0">
                <a:solidFill>
                  <a:srgbClr val="249CBA"/>
                </a:solidFill>
                <a:latin typeface="Times New Roman" panose="02020603050405020304" pitchFamily="18" charset="0"/>
                <a:ea typeface="Times New Roman" panose="02020603050405020304" pitchFamily="18" charset="0"/>
                <a:hlinkClick r:id="rId2"/>
              </a:rPr>
              <a:t>nuclear</a:t>
            </a:r>
            <a:r>
              <a:rPr lang="en-IN" sz="2200" dirty="0">
                <a:solidFill>
                  <a:srgbClr val="000000"/>
                </a:solidFill>
                <a:latin typeface="Times New Roman" panose="02020603050405020304" pitchFamily="18" charset="0"/>
                <a:ea typeface="Times New Roman" panose="02020603050405020304" pitchFamily="18" charset="0"/>
              </a:rPr>
              <a:t> power.</a:t>
            </a:r>
            <a:endParaRPr lang="en-IN" sz="2200" dirty="0">
              <a:latin typeface="Times New Roman" panose="02020603050405020304" pitchFamily="18" charset="0"/>
              <a:ea typeface="Times New Roman" panose="02020603050405020304" pitchFamily="18" charset="0"/>
            </a:endParaRPr>
          </a:p>
          <a:p>
            <a:pPr algn="just" fontAlgn="t">
              <a:spcAft>
                <a:spcPts val="1125"/>
              </a:spcAft>
            </a:pPr>
            <a:r>
              <a:rPr lang="en-IN" sz="2200" dirty="0">
                <a:solidFill>
                  <a:srgbClr val="000000"/>
                </a:solidFill>
                <a:latin typeface="Times New Roman" panose="02020603050405020304" pitchFamily="18" charset="0"/>
                <a:ea typeface="Times New Roman" panose="02020603050405020304" pitchFamily="18" charset="0"/>
              </a:rPr>
              <a:t>Demand is far outpacing supply in meeting the rapidly growing electricity needs of the country. Electricity shortages have resulted in loss of profits for many companies, loss in productivity as plants and businesses have been forced to shut down for a few days a month or slow down manufacturing, and added operational costs as some businesses have been forced to pay for power back up units.</a:t>
            </a:r>
            <a:endParaRPr lang="en-IN" sz="2200" dirty="0">
              <a:latin typeface="Times New Roman" panose="02020603050405020304" pitchFamily="18" charset="0"/>
              <a:ea typeface="Times New Roman" panose="02020603050405020304" pitchFamily="18" charset="0"/>
            </a:endParaRPr>
          </a:p>
          <a:p>
            <a:pPr algn="just" fontAlgn="t">
              <a:spcAft>
                <a:spcPts val="1125"/>
              </a:spcAft>
            </a:pPr>
            <a:r>
              <a:rPr lang="en-IN" sz="2200" dirty="0">
                <a:solidFill>
                  <a:srgbClr val="000000"/>
                </a:solidFill>
                <a:latin typeface="Times New Roman" panose="02020603050405020304" pitchFamily="18" charset="0"/>
                <a:ea typeface="Times New Roman" panose="02020603050405020304" pitchFamily="18" charset="0"/>
              </a:rPr>
              <a:t>While growing demand is part of the problem, poor infrastructure equally contributes to electricity shortfalls that have hindered recovery in India’s industrial sector and hurt its overall economic growth.</a:t>
            </a:r>
            <a:endParaRPr lang="en-IN" sz="2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615822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CB425A6-A305-46C3-9983-8FFB7B9CD4F6}"/>
              </a:ext>
            </a:extLst>
          </p:cNvPr>
          <p:cNvSpPr/>
          <p:nvPr/>
        </p:nvSpPr>
        <p:spPr>
          <a:xfrm>
            <a:off x="245097" y="296091"/>
            <a:ext cx="11481847" cy="5693866"/>
          </a:xfrm>
          <a:prstGeom prst="rect">
            <a:avLst/>
          </a:prstGeom>
        </p:spPr>
        <p:txBody>
          <a:bodyPr wrap="square">
            <a:spAutoFit/>
          </a:bodyPr>
          <a:lstStyle/>
          <a:p>
            <a:pPr algn="just" fontAlgn="t">
              <a:spcAft>
                <a:spcPts val="0"/>
              </a:spcAft>
            </a:pPr>
            <a:r>
              <a:rPr lang="en-IN" sz="2800" b="1" i="1" dirty="0">
                <a:solidFill>
                  <a:srgbClr val="FF0000"/>
                </a:solidFill>
                <a:latin typeface="Times New Roman" panose="02020603050405020304" pitchFamily="18" charset="0"/>
                <a:ea typeface="Times New Roman" panose="02020603050405020304" pitchFamily="18" charset="0"/>
              </a:rPr>
              <a:t>5. Energy poverty and inequality spreads</a:t>
            </a:r>
            <a:endParaRPr lang="en-IN" sz="2400" b="1" i="1" dirty="0">
              <a:solidFill>
                <a:srgbClr val="FF0000"/>
              </a:solidFill>
              <a:latin typeface="Times New Roman" panose="02020603050405020304" pitchFamily="18" charset="0"/>
              <a:ea typeface="Times New Roman" panose="02020603050405020304" pitchFamily="18" charset="0"/>
            </a:endParaRPr>
          </a:p>
          <a:p>
            <a:pPr algn="just" fontAlgn="t">
              <a:spcAft>
                <a:spcPts val="0"/>
              </a:spcAft>
            </a:pPr>
            <a:r>
              <a:rPr lang="en-IN" sz="2800" dirty="0">
                <a:solidFill>
                  <a:srgbClr val="000000"/>
                </a:solidFill>
                <a:latin typeface="Times New Roman" panose="02020603050405020304" pitchFamily="18" charset="0"/>
                <a:ea typeface="Times New Roman" panose="02020603050405020304" pitchFamily="18" charset="0"/>
              </a:rPr>
              <a:t>Access to energy is a tremendous problem in India and major inequalities of access plague the subcontinent. According to one census, 77 million households in India still use kerosene for lighting. The problem is even more acute in rural India where up to 44 percent of households lack access to electricity While India has undertaken various programs and initiatives to address energy poverty, they have been faced with logistical problems and inadequate implementation locally. In the case of rural villages, access issues and geographical hindrances make addressing the issue extremely costly and difficult.</a:t>
            </a:r>
            <a:endParaRPr lang="en-IN" sz="2400" dirty="0">
              <a:latin typeface="Times New Roman" panose="02020603050405020304" pitchFamily="18" charset="0"/>
              <a:ea typeface="Times New Roman" panose="02020603050405020304" pitchFamily="18" charset="0"/>
            </a:endParaRPr>
          </a:p>
          <a:p>
            <a:pPr algn="just" fontAlgn="t">
              <a:spcAft>
                <a:spcPts val="1125"/>
              </a:spcAft>
            </a:pPr>
            <a:r>
              <a:rPr lang="en-IN" sz="2800" dirty="0">
                <a:solidFill>
                  <a:srgbClr val="000000"/>
                </a:solidFill>
                <a:latin typeface="Times New Roman" panose="02020603050405020304" pitchFamily="18" charset="0"/>
                <a:ea typeface="Times New Roman" panose="02020603050405020304" pitchFamily="18" charset="0"/>
              </a:rPr>
              <a:t>India faces exploding demand and insufficient supply. As the country’s population and needs continue to grow rapidly, it will also need major reforms in infrastructure and efficiency.</a:t>
            </a:r>
            <a:endParaRPr lang="en-IN"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77755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6F45C5-A1AE-48E9-8260-F10B35451DBD}"/>
              </a:ext>
            </a:extLst>
          </p:cNvPr>
          <p:cNvSpPr>
            <a:spLocks noGrp="1"/>
          </p:cNvSpPr>
          <p:nvPr>
            <p:ph type="title"/>
          </p:nvPr>
        </p:nvSpPr>
        <p:spPr/>
        <p:txBody>
          <a:bodyPr/>
          <a:lstStyle/>
          <a:p>
            <a:r>
              <a:rPr lang="en-US" b="1" dirty="0">
                <a:solidFill>
                  <a:srgbClr val="FF0000"/>
                </a:solidFill>
                <a:latin typeface="Arial Narrow" panose="020B0606020202030204" pitchFamily="34" charset="0"/>
              </a:rPr>
              <a:t>Challenges of Education</a:t>
            </a:r>
            <a:endParaRPr lang="en-IN" dirty="0"/>
          </a:p>
        </p:txBody>
      </p:sp>
      <p:sp>
        <p:nvSpPr>
          <p:cNvPr id="3" name="Content Placeholder 2">
            <a:extLst>
              <a:ext uri="{FF2B5EF4-FFF2-40B4-BE49-F238E27FC236}">
                <a16:creationId xmlns:a16="http://schemas.microsoft.com/office/drawing/2014/main" xmlns="" id="{E5C914C8-59C1-4C76-B2E5-3E7D635BFD4C}"/>
              </a:ext>
            </a:extLst>
          </p:cNvPr>
          <p:cNvSpPr>
            <a:spLocks noGrp="1"/>
          </p:cNvSpPr>
          <p:nvPr>
            <p:ph idx="1"/>
          </p:nvPr>
        </p:nvSpPr>
        <p:spPr>
          <a:xfrm>
            <a:off x="75414" y="1845734"/>
            <a:ext cx="11953188" cy="4023360"/>
          </a:xfrm>
        </p:spPr>
        <p:txBody>
          <a:bodyPr>
            <a:noAutofit/>
          </a:bodyPr>
          <a:lstStyle/>
          <a:p>
            <a:pPr algn="just" fontAlgn="base"/>
            <a:r>
              <a:rPr lang="en-IN" b="1" dirty="0"/>
              <a:t>The following are the main problems faced in the progress of education:</a:t>
            </a:r>
            <a:endParaRPr lang="en-IN" dirty="0"/>
          </a:p>
          <a:p>
            <a:pPr algn="just" fontAlgn="base"/>
            <a:r>
              <a:rPr lang="en-IN" b="1" dirty="0"/>
              <a:t>1. Lack of funds:</a:t>
            </a:r>
          </a:p>
          <a:p>
            <a:pPr algn="just" fontAlgn="base"/>
            <a:r>
              <a:rPr lang="en-IN" dirty="0"/>
              <a:t>The lack of sufficient funds is the main problem in the development of education. Outlay for education in Five Year Plans has been decreasing. Due to insufficient funds most educational institutions lack infrastructure, science equipment and libraries etc. Due to this reason, desired results cannot be achieved.</a:t>
            </a:r>
          </a:p>
          <a:p>
            <a:pPr algn="just" fontAlgn="base"/>
            <a:r>
              <a:rPr lang="en-IN" b="1" dirty="0"/>
              <a:t>2. Expensive higher education:</a:t>
            </a:r>
          </a:p>
          <a:p>
            <a:pPr algn="just" fontAlgn="base"/>
            <a:r>
              <a:rPr lang="en-IN" dirty="0"/>
              <a:t>University, professional and technical education has become costly in India. Fee structure of technical and professional institutes like IIM’s is quite high IIM’s charge Rs. 2 lakh per semester for MBA classes. It is beyond the reach of common man. Privatization of higher education has led to the growth of profit hungry entrepreneurs. Now a day’s higher education is much costly affair.</a:t>
            </a:r>
          </a:p>
        </p:txBody>
      </p:sp>
    </p:spTree>
    <p:extLst>
      <p:ext uri="{BB962C8B-B14F-4D97-AF65-F5344CB8AC3E}">
        <p14:creationId xmlns:p14="http://schemas.microsoft.com/office/powerpoint/2010/main" val="4199898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FB0A7E3A-E5F8-4FC3-B6AF-65B9E8346563}"/>
              </a:ext>
            </a:extLst>
          </p:cNvPr>
          <p:cNvSpPr/>
          <p:nvPr/>
        </p:nvSpPr>
        <p:spPr>
          <a:xfrm>
            <a:off x="452486" y="1013884"/>
            <a:ext cx="11877773" cy="4893647"/>
          </a:xfrm>
          <a:prstGeom prst="rect">
            <a:avLst/>
          </a:prstGeom>
        </p:spPr>
        <p:txBody>
          <a:bodyPr wrap="square">
            <a:spAutoFit/>
          </a:bodyPr>
          <a:lstStyle/>
          <a:p>
            <a:pPr algn="just" fontAlgn="base"/>
            <a:r>
              <a:rPr lang="en-IN" sz="2400" b="1" dirty="0">
                <a:solidFill>
                  <a:srgbClr val="FF0000"/>
                </a:solidFill>
                <a:latin typeface="Times New Roman" panose="02020603050405020304" pitchFamily="18" charset="0"/>
                <a:cs typeface="Times New Roman" panose="02020603050405020304" pitchFamily="18" charset="0"/>
              </a:rPr>
              <a:t>3. Neglect of Indian languages:</a:t>
            </a:r>
          </a:p>
          <a:p>
            <a:pPr algn="just" fontAlgn="base"/>
            <a:r>
              <a:rPr lang="en-IN" sz="2400" dirty="0">
                <a:latin typeface="Times New Roman" panose="02020603050405020304" pitchFamily="18" charset="0"/>
                <a:cs typeface="Times New Roman" panose="02020603050405020304" pitchFamily="18" charset="0"/>
              </a:rPr>
              <a:t>The medium of instruction particularly in science subjects is English. So rural students who are not well versed in English, cannot study science properly in English. They suffer a lot; Indian languages are still under developed. Standard publications are not available in Indian language.</a:t>
            </a:r>
          </a:p>
          <a:p>
            <a:pPr algn="just" fontAlgn="base"/>
            <a:r>
              <a:rPr lang="en-IN" sz="2400" b="1" dirty="0">
                <a:solidFill>
                  <a:srgbClr val="FF0000"/>
                </a:solidFill>
                <a:latin typeface="Times New Roman" panose="02020603050405020304" pitchFamily="18" charset="0"/>
                <a:cs typeface="Times New Roman" panose="02020603050405020304" pitchFamily="18" charset="0"/>
              </a:rPr>
              <a:t>4. Problem of Brain drain:</a:t>
            </a:r>
          </a:p>
          <a:p>
            <a:pPr algn="just" fontAlgn="base"/>
            <a:r>
              <a:rPr lang="en-IN" sz="2400" dirty="0">
                <a:latin typeface="Times New Roman" panose="02020603050405020304" pitchFamily="18" charset="0"/>
                <a:cs typeface="Times New Roman" panose="02020603050405020304" pitchFamily="18" charset="0"/>
              </a:rPr>
              <a:t>When intelligent, talented and deserving candidates do not get suitable jobs in the country, they prefer to go abroad for seeking jobs. So our country is deprived of good talent. This phenomenon is called ‘Brain drain’.</a:t>
            </a:r>
          </a:p>
          <a:p>
            <a:pPr algn="just" fontAlgn="base"/>
            <a:r>
              <a:rPr lang="en-IN" sz="2400" b="1" dirty="0">
                <a:solidFill>
                  <a:srgbClr val="FF0000"/>
                </a:solidFill>
                <a:latin typeface="Times New Roman" panose="02020603050405020304" pitchFamily="18" charset="0"/>
                <a:cs typeface="Times New Roman" panose="02020603050405020304" pitchFamily="18" charset="0"/>
              </a:rPr>
              <a:t>5. Mass illiteracy:</a:t>
            </a:r>
          </a:p>
          <a:p>
            <a:pPr algn="just" fontAlgn="base"/>
            <a:r>
              <a:rPr lang="en-IN" sz="2400" dirty="0">
                <a:latin typeface="Times New Roman" panose="02020603050405020304" pitchFamily="18" charset="0"/>
                <a:cs typeface="Times New Roman" panose="02020603050405020304" pitchFamily="18" charset="0"/>
              </a:rPr>
              <a:t>Despite constitutional directives and economic planning we are not able to achieve cent percent literacy. -Even now 35 percent people remain illiterate. In India, the number of illiterates is almost one-third of the total illiterates in the world. Advanced countries are 100% literate; the position in India is quite dismal.</a:t>
            </a:r>
          </a:p>
        </p:txBody>
      </p:sp>
    </p:spTree>
    <p:extLst>
      <p:ext uri="{BB962C8B-B14F-4D97-AF65-F5344CB8AC3E}">
        <p14:creationId xmlns:p14="http://schemas.microsoft.com/office/powerpoint/2010/main" val="1080810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FC09A2E7-F3F8-4A92-BA7E-87ED41ED9362}"/>
              </a:ext>
            </a:extLst>
          </p:cNvPr>
          <p:cNvSpPr/>
          <p:nvPr/>
        </p:nvSpPr>
        <p:spPr>
          <a:xfrm>
            <a:off x="235670" y="474345"/>
            <a:ext cx="11764652" cy="6001643"/>
          </a:xfrm>
          <a:prstGeom prst="rect">
            <a:avLst/>
          </a:prstGeom>
        </p:spPr>
        <p:txBody>
          <a:bodyPr wrap="square">
            <a:spAutoFit/>
          </a:bodyPr>
          <a:lstStyle/>
          <a:p>
            <a:pPr algn="just" fontAlgn="base"/>
            <a:r>
              <a:rPr lang="en-IN" sz="2400" b="1" dirty="0">
                <a:solidFill>
                  <a:srgbClr val="FF0000"/>
                </a:solidFill>
                <a:latin typeface="Times New Roman" panose="02020603050405020304" pitchFamily="18" charset="0"/>
                <a:cs typeface="Times New Roman" panose="02020603050405020304" pitchFamily="18" charset="0"/>
              </a:rPr>
              <a:t>6. Wastage of resources:</a:t>
            </a:r>
          </a:p>
          <a:p>
            <a:pPr algn="just" fontAlgn="base"/>
            <a:r>
              <a:rPr lang="en-IN" sz="2400" dirty="0">
                <a:latin typeface="Times New Roman" panose="02020603050405020304" pitchFamily="18" charset="0"/>
                <a:cs typeface="Times New Roman" panose="02020603050405020304" pitchFamily="18" charset="0"/>
              </a:rPr>
              <a:t>Our education system is based on General Education. The dropout rate is very high in primary and secondary level. Most of the students in 6-14 age groups leave the school before completing their education. It leads to wastage of 5nancial and human resources.</a:t>
            </a:r>
          </a:p>
          <a:p>
            <a:pPr algn="just" fontAlgn="base"/>
            <a:r>
              <a:rPr lang="en-IN" sz="2400" b="1" dirty="0">
                <a:solidFill>
                  <a:srgbClr val="FF0000"/>
                </a:solidFill>
                <a:latin typeface="Times New Roman" panose="02020603050405020304" pitchFamily="18" charset="0"/>
                <a:cs typeface="Times New Roman" panose="02020603050405020304" pitchFamily="18" charset="0"/>
              </a:rPr>
              <a:t>7. General education oriented:</a:t>
            </a:r>
          </a:p>
          <a:p>
            <a:pPr algn="just" fontAlgn="base"/>
            <a:r>
              <a:rPr lang="en-IN" sz="2400" dirty="0">
                <a:latin typeface="Times New Roman" panose="02020603050405020304" pitchFamily="18" charset="0"/>
                <a:cs typeface="Times New Roman" panose="02020603050405020304" pitchFamily="18" charset="0"/>
              </a:rPr>
              <a:t>Our educational system is of General Education in nature. Development of technical and vocational education is quite unsatisfactory. So our education is unproductive. Hence number of educated unemployed persons is increasing day by day. This has become a great concern for Govt.</a:t>
            </a:r>
          </a:p>
          <a:p>
            <a:pPr algn="just" fontAlgn="base"/>
            <a:r>
              <a:rPr lang="en-IN" sz="2400" b="1" dirty="0">
                <a:solidFill>
                  <a:srgbClr val="FF0000"/>
                </a:solidFill>
                <a:latin typeface="Times New Roman" panose="02020603050405020304" pitchFamily="18" charset="0"/>
                <a:cs typeface="Times New Roman" panose="02020603050405020304" pitchFamily="18" charset="0"/>
              </a:rPr>
              <a:t>8. Problems of primary education:</a:t>
            </a:r>
          </a:p>
          <a:p>
            <a:pPr algn="just"/>
            <a:r>
              <a:rPr lang="en-IN" sz="2400" dirty="0">
                <a:latin typeface="Times New Roman" panose="02020603050405020304" pitchFamily="18" charset="0"/>
                <a:cs typeface="Times New Roman" panose="02020603050405020304" pitchFamily="18" charset="0"/>
              </a:rPr>
              <a:t>Our primary education is ridden with too many problems. Large number of primary schools has no buildings what to talk of basic facilities like drinking water, urinals and electricity, furniture and study materials etc. Large numbers of primary schools are single teacher schools and many schools are even without teachers. So the drop rate is very high and a cause of concern. Concluding, we can say that there is quantitative expansion of education but in qualitative development we are</a:t>
            </a:r>
          </a:p>
        </p:txBody>
      </p:sp>
    </p:spTree>
    <p:extLst>
      <p:ext uri="{BB962C8B-B14F-4D97-AF65-F5344CB8AC3E}">
        <p14:creationId xmlns:p14="http://schemas.microsoft.com/office/powerpoint/2010/main" val="3135462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D18B3B-C5BC-4F77-A14D-355AEDE3A288}"/>
              </a:ext>
            </a:extLst>
          </p:cNvPr>
          <p:cNvSpPr>
            <a:spLocks noGrp="1"/>
          </p:cNvSpPr>
          <p:nvPr>
            <p:ph type="title"/>
          </p:nvPr>
        </p:nvSpPr>
        <p:spPr>
          <a:xfrm>
            <a:off x="1097280" y="248896"/>
            <a:ext cx="10058400" cy="1450757"/>
          </a:xfrm>
        </p:spPr>
        <p:txBody>
          <a:bodyPr>
            <a:normAutofit/>
          </a:bodyPr>
          <a:lstStyle/>
          <a:p>
            <a:r>
              <a:rPr lang="en-US" sz="3600" b="1" dirty="0">
                <a:solidFill>
                  <a:srgbClr val="FF0000"/>
                </a:solidFill>
                <a:latin typeface="Algerian" panose="04020705040A02060702" pitchFamily="82" charset="0"/>
              </a:rPr>
              <a:t>Challenges of Natural Resources</a:t>
            </a:r>
            <a:br>
              <a:rPr lang="en-US" sz="3600" b="1" dirty="0">
                <a:solidFill>
                  <a:srgbClr val="FF0000"/>
                </a:solidFill>
                <a:latin typeface="Algerian" panose="04020705040A02060702" pitchFamily="82" charset="0"/>
              </a:rPr>
            </a:br>
            <a:endParaRPr lang="en-IN" sz="3600" b="1" dirty="0">
              <a:solidFill>
                <a:srgbClr val="FF0000"/>
              </a:solidFill>
              <a:latin typeface="Algerian" panose="04020705040A02060702" pitchFamily="82" charset="0"/>
            </a:endParaRPr>
          </a:p>
        </p:txBody>
      </p:sp>
      <p:sp>
        <p:nvSpPr>
          <p:cNvPr id="3" name="Content Placeholder 2">
            <a:extLst>
              <a:ext uri="{FF2B5EF4-FFF2-40B4-BE49-F238E27FC236}">
                <a16:creationId xmlns:a16="http://schemas.microsoft.com/office/drawing/2014/main" xmlns="" id="{94C08D95-7A99-4254-A9CF-9B53AF703C65}"/>
              </a:ext>
            </a:extLst>
          </p:cNvPr>
          <p:cNvSpPr>
            <a:spLocks noGrp="1"/>
          </p:cNvSpPr>
          <p:nvPr>
            <p:ph idx="1"/>
          </p:nvPr>
        </p:nvSpPr>
        <p:spPr/>
        <p:txBody>
          <a:bodyPr>
            <a:normAutofit/>
          </a:bodyPr>
          <a:lstStyle/>
          <a:p>
            <a:pPr fontAlgn="base"/>
            <a:r>
              <a:rPr lang="en-IN" sz="2400" b="1" i="1" dirty="0">
                <a:solidFill>
                  <a:schemeClr val="tx1"/>
                </a:solidFill>
                <a:latin typeface="Arial" panose="020B0604020202020204" pitchFamily="34" charset="0"/>
                <a:cs typeface="Arial" panose="020B0604020202020204" pitchFamily="34" charset="0"/>
              </a:rPr>
              <a:t>Some of the important Natural Resources available in India are: -</a:t>
            </a:r>
          </a:p>
          <a:p>
            <a:pPr fontAlgn="base"/>
            <a:r>
              <a:rPr lang="en-IN" sz="2400" b="1" dirty="0">
                <a:solidFill>
                  <a:srgbClr val="002060"/>
                </a:solidFill>
                <a:latin typeface="Arial" panose="020B0604020202020204" pitchFamily="34" charset="0"/>
                <a:cs typeface="Arial" panose="020B0604020202020204" pitchFamily="34" charset="0"/>
              </a:rPr>
              <a:t>1. Water Resources </a:t>
            </a:r>
            <a:endParaRPr lang="en-IN" sz="2400" dirty="0">
              <a:solidFill>
                <a:srgbClr val="002060"/>
              </a:solidFill>
              <a:latin typeface="Arial" panose="020B0604020202020204" pitchFamily="34" charset="0"/>
              <a:cs typeface="Arial" panose="020B0604020202020204" pitchFamily="34" charset="0"/>
            </a:endParaRPr>
          </a:p>
          <a:p>
            <a:pPr fontAlgn="base"/>
            <a:r>
              <a:rPr lang="en-IN" sz="2400" b="1" dirty="0">
                <a:solidFill>
                  <a:srgbClr val="008000"/>
                </a:solidFill>
                <a:latin typeface="Arial" panose="020B0604020202020204" pitchFamily="34" charset="0"/>
                <a:cs typeface="Arial" panose="020B0604020202020204" pitchFamily="34" charset="0"/>
              </a:rPr>
              <a:t>2. Forest Resources </a:t>
            </a:r>
            <a:endParaRPr lang="en-IN" sz="2400" dirty="0">
              <a:solidFill>
                <a:srgbClr val="008000"/>
              </a:solidFill>
              <a:latin typeface="Arial" panose="020B0604020202020204" pitchFamily="34" charset="0"/>
              <a:cs typeface="Arial" panose="020B0604020202020204" pitchFamily="34" charset="0"/>
            </a:endParaRPr>
          </a:p>
          <a:p>
            <a:pPr fontAlgn="base"/>
            <a:r>
              <a:rPr lang="en-IN" sz="2400" b="1" dirty="0">
                <a:solidFill>
                  <a:schemeClr val="tx1"/>
                </a:solidFill>
                <a:latin typeface="Arial" panose="020B0604020202020204" pitchFamily="34" charset="0"/>
                <a:cs typeface="Arial" panose="020B0604020202020204" pitchFamily="34" charset="0"/>
              </a:rPr>
              <a:t>3. Mineral Resources </a:t>
            </a:r>
            <a:endParaRPr lang="en-IN" sz="2400" dirty="0">
              <a:solidFill>
                <a:schemeClr val="tx1"/>
              </a:solidFill>
              <a:latin typeface="Arial" panose="020B0604020202020204" pitchFamily="34" charset="0"/>
              <a:cs typeface="Arial" panose="020B0604020202020204" pitchFamily="34" charset="0"/>
            </a:endParaRPr>
          </a:p>
          <a:p>
            <a:pPr fontAlgn="base"/>
            <a:r>
              <a:rPr lang="en-IN" sz="2400" b="1" dirty="0">
                <a:solidFill>
                  <a:schemeClr val="accent1"/>
                </a:solidFill>
                <a:latin typeface="Arial" panose="020B0604020202020204" pitchFamily="34" charset="0"/>
                <a:cs typeface="Arial" panose="020B0604020202020204" pitchFamily="34" charset="0"/>
              </a:rPr>
              <a:t>4. Food Resources </a:t>
            </a:r>
            <a:endParaRPr lang="en-IN" sz="2400" dirty="0">
              <a:solidFill>
                <a:schemeClr val="accent1"/>
              </a:solidFill>
              <a:latin typeface="Arial" panose="020B0604020202020204" pitchFamily="34" charset="0"/>
              <a:cs typeface="Arial" panose="020B0604020202020204" pitchFamily="34" charset="0"/>
            </a:endParaRPr>
          </a:p>
          <a:p>
            <a:pPr fontAlgn="base"/>
            <a:r>
              <a:rPr lang="en-IN" sz="2400" b="1" dirty="0">
                <a:solidFill>
                  <a:schemeClr val="accent2">
                    <a:lumMod val="75000"/>
                  </a:schemeClr>
                </a:solidFill>
                <a:latin typeface="Arial" panose="020B0604020202020204" pitchFamily="34" charset="0"/>
                <a:cs typeface="Arial" panose="020B0604020202020204" pitchFamily="34" charset="0"/>
              </a:rPr>
              <a:t>5. Land Resources.</a:t>
            </a:r>
            <a:endParaRPr lang="en-IN" sz="2400" dirty="0">
              <a:solidFill>
                <a:schemeClr val="accent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173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A29C58-5091-428C-B92B-3410F2DA37EB}"/>
              </a:ext>
            </a:extLst>
          </p:cNvPr>
          <p:cNvSpPr>
            <a:spLocks noGrp="1"/>
          </p:cNvSpPr>
          <p:nvPr>
            <p:ph type="title"/>
          </p:nvPr>
        </p:nvSpPr>
        <p:spPr>
          <a:xfrm>
            <a:off x="235670" y="358218"/>
            <a:ext cx="10784263" cy="1102937"/>
          </a:xfrm>
        </p:spPr>
        <p:txBody>
          <a:bodyPr>
            <a:normAutofit/>
          </a:bodyPr>
          <a:lstStyle/>
          <a:p>
            <a:pPr algn="ctr"/>
            <a:r>
              <a:rPr lang="en-US" sz="4000" b="1" i="1" dirty="0">
                <a:solidFill>
                  <a:srgbClr val="FF0000"/>
                </a:solidFill>
              </a:rPr>
              <a:t>Challenges of Health</a:t>
            </a:r>
            <a:r>
              <a:rPr lang="en-US" sz="3200" b="1" dirty="0">
                <a:solidFill>
                  <a:srgbClr val="008000"/>
                </a:solidFill>
              </a:rPr>
              <a:t/>
            </a:r>
            <a:br>
              <a:rPr lang="en-US" sz="3200" b="1" dirty="0">
                <a:solidFill>
                  <a:srgbClr val="008000"/>
                </a:solidFill>
              </a:rPr>
            </a:br>
            <a:r>
              <a:rPr lang="en-IN" sz="3200" b="1" dirty="0">
                <a:solidFill>
                  <a:srgbClr val="424142"/>
                </a:solidFill>
                <a:latin typeface="Times New Roman" panose="02020603050405020304" pitchFamily="18" charset="0"/>
                <a:ea typeface="Times New Roman" panose="02020603050405020304" pitchFamily="18" charset="0"/>
              </a:rPr>
              <a:t>The following are the major problems of health services:</a:t>
            </a:r>
            <a:endParaRPr lang="en-IN" sz="3200" b="1" dirty="0">
              <a:solidFill>
                <a:srgbClr val="008000"/>
              </a:solidFill>
            </a:endParaRPr>
          </a:p>
        </p:txBody>
      </p:sp>
      <p:sp>
        <p:nvSpPr>
          <p:cNvPr id="3" name="Title 1">
            <a:extLst>
              <a:ext uri="{FF2B5EF4-FFF2-40B4-BE49-F238E27FC236}">
                <a16:creationId xmlns:a16="http://schemas.microsoft.com/office/drawing/2014/main" xmlns="" id="{C0429DE6-1BC6-4F76-8A25-465317FA1801}"/>
              </a:ext>
            </a:extLst>
          </p:cNvPr>
          <p:cNvSpPr txBox="1">
            <a:spLocks/>
          </p:cNvSpPr>
          <p:nvPr/>
        </p:nvSpPr>
        <p:spPr>
          <a:xfrm>
            <a:off x="1066800" y="1909584"/>
            <a:ext cx="10058400" cy="1450757"/>
          </a:xfrm>
          <a:prstGeom prst="rect">
            <a:avLst/>
          </a:prstGeom>
        </p:spPr>
        <p:txBody>
          <a:bodyPr vert="horz" lIns="91440" tIns="45720" rIns="91440" bIns="45720" rtlCol="0" anchor="b">
            <a:norm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endParaRPr lang="en-IN" b="1" dirty="0">
              <a:solidFill>
                <a:srgbClr val="008000"/>
              </a:solidFill>
            </a:endParaRPr>
          </a:p>
        </p:txBody>
      </p:sp>
      <p:sp>
        <p:nvSpPr>
          <p:cNvPr id="6" name="Rectangle 5">
            <a:extLst>
              <a:ext uri="{FF2B5EF4-FFF2-40B4-BE49-F238E27FC236}">
                <a16:creationId xmlns:a16="http://schemas.microsoft.com/office/drawing/2014/main" xmlns="" id="{A3A8C2CD-67F3-42C3-A6AF-876D00099365}"/>
              </a:ext>
            </a:extLst>
          </p:cNvPr>
          <p:cNvSpPr/>
          <p:nvPr/>
        </p:nvSpPr>
        <p:spPr>
          <a:xfrm>
            <a:off x="0" y="1909584"/>
            <a:ext cx="12192000" cy="3657411"/>
          </a:xfrm>
          <a:prstGeom prst="rect">
            <a:avLst/>
          </a:prstGeom>
        </p:spPr>
        <p:txBody>
          <a:bodyPr wrap="square">
            <a:spAutoFit/>
          </a:bodyPr>
          <a:lstStyle/>
          <a:p>
            <a:pPr algn="just" fontAlgn="base">
              <a:spcAft>
                <a:spcPts val="1440"/>
              </a:spcAft>
            </a:pPr>
            <a:r>
              <a:rPr lang="en-IN" sz="2000" dirty="0">
                <a:latin typeface="Times New Roman" panose="02020603050405020304" pitchFamily="18" charset="0"/>
                <a:ea typeface="Times New Roman" panose="02020603050405020304" pitchFamily="18" charset="0"/>
              </a:rPr>
              <a:t>After Independence there has been a significant improvement, in the health status of people. But the situation is not much better as per study of WHO. It has placed India in 112th position among 191 countries of the world. Even Bangladesh is ahead of India.</a:t>
            </a:r>
          </a:p>
          <a:p>
            <a:pPr algn="just" fontAlgn="base">
              <a:spcAft>
                <a:spcPts val="0"/>
              </a:spcAft>
            </a:pPr>
            <a:r>
              <a:rPr lang="en-IN" sz="2000" b="1" dirty="0">
                <a:solidFill>
                  <a:srgbClr val="FF0000"/>
                </a:solidFill>
                <a:latin typeface="Times New Roman" panose="02020603050405020304" pitchFamily="18" charset="0"/>
                <a:ea typeface="Times New Roman" panose="02020603050405020304" pitchFamily="18" charset="0"/>
              </a:rPr>
              <a:t>1. Neglect of Rural Population:</a:t>
            </a:r>
          </a:p>
          <a:p>
            <a:pPr algn="just" fontAlgn="base">
              <a:spcAft>
                <a:spcPts val="0"/>
              </a:spcAft>
            </a:pPr>
            <a:endParaRPr lang="en-IN" sz="2000" dirty="0">
              <a:solidFill>
                <a:srgbClr val="FF0000"/>
              </a:solidFill>
              <a:latin typeface="Times New Roman" panose="02020603050405020304" pitchFamily="18" charset="0"/>
              <a:ea typeface="Times New Roman" panose="02020603050405020304" pitchFamily="18" charset="0"/>
            </a:endParaRPr>
          </a:p>
          <a:p>
            <a:pPr algn="just" fontAlgn="base">
              <a:spcAft>
                <a:spcPts val="1440"/>
              </a:spcAft>
            </a:pPr>
            <a:r>
              <a:rPr lang="en-IN" sz="2000" dirty="0">
                <a:latin typeface="Times New Roman" panose="02020603050405020304" pitchFamily="18" charset="0"/>
                <a:ea typeface="Times New Roman" panose="02020603050405020304" pitchFamily="18" charset="0"/>
              </a:rPr>
              <a:t>A serious drawback of India’s health service is the neglect of rural masses. It is largely a service based on urban hospitals. Although, there are large no. of PHC’s and rural hospitals yet the urban bias is visible. According to health information 31.5% of hospitals and 16% hospital beds are situated in rural areas where 75% of total population resides. Moreover the doctors are unwilling to serve in rural areas. Instead of evolving a health system dependent on paramedical (like bare-footed doctors in China) to strengthen the periphery. India has evolved one dependent on doctors giving it a top-heavy character.</a:t>
            </a:r>
          </a:p>
        </p:txBody>
      </p:sp>
    </p:spTree>
    <p:extLst>
      <p:ext uri="{BB962C8B-B14F-4D97-AF65-F5344CB8AC3E}">
        <p14:creationId xmlns:p14="http://schemas.microsoft.com/office/powerpoint/2010/main" val="1837658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E3F51F2E-CF1F-4CE1-87D2-7C4C56106FF6}"/>
              </a:ext>
            </a:extLst>
          </p:cNvPr>
          <p:cNvSpPr/>
          <p:nvPr/>
        </p:nvSpPr>
        <p:spPr>
          <a:xfrm>
            <a:off x="188535" y="76800"/>
            <a:ext cx="11887201" cy="6299160"/>
          </a:xfrm>
          <a:prstGeom prst="rect">
            <a:avLst/>
          </a:prstGeom>
        </p:spPr>
        <p:txBody>
          <a:bodyPr wrap="square">
            <a:spAutoFit/>
          </a:bodyPr>
          <a:lstStyle/>
          <a:p>
            <a:pPr algn="just" fontAlgn="base">
              <a:spcAft>
                <a:spcPts val="0"/>
              </a:spcAft>
            </a:pPr>
            <a:r>
              <a:rPr lang="en-IN"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 Emphasis on Culture Method:</a:t>
            </a:r>
            <a:endParaRPr lang="en-IN" sz="2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fontAlgn="base">
              <a:spcAft>
                <a:spcPts val="1440"/>
              </a:spcAft>
            </a:pPr>
            <a:r>
              <a:rPr lang="en-IN" sz="2000" dirty="0">
                <a:solidFill>
                  <a:srgbClr val="424142"/>
                </a:solidFill>
                <a:latin typeface="Times New Roman" panose="02020603050405020304" pitchFamily="18" charset="0"/>
                <a:ea typeface="Times New Roman" panose="02020603050405020304" pitchFamily="18" charset="0"/>
                <a:cs typeface="Times New Roman" panose="02020603050405020304" pitchFamily="18" charset="0"/>
              </a:rPr>
              <a:t>The health system of India depends almost on imported western models. It has no roots in the culture and tradition of the people. It is mostly service based on urban hospitals. This has been at the cost of providing comprehensive primary health care to all. Otherwise speaking, it has completely neglected preventive, pro-motive, rehabilitative and public health measures.</a:t>
            </a:r>
          </a:p>
          <a:p>
            <a:pPr algn="just" fontAlgn="base">
              <a:spcAft>
                <a:spcPts val="1440"/>
              </a:spcAft>
            </a:pPr>
            <a:r>
              <a:rPr lang="en-IN" sz="2000" b="1" dirty="0">
                <a:solidFill>
                  <a:srgbClr val="FF0000"/>
                </a:solidFill>
                <a:latin typeface="Times New Roman" panose="02020603050405020304" pitchFamily="18" charset="0"/>
                <a:cs typeface="Times New Roman" panose="02020603050405020304" pitchFamily="18" charset="0"/>
              </a:rPr>
              <a:t>3. Inadequate Outlay for Health:</a:t>
            </a:r>
            <a:endParaRPr lang="en-IN" sz="2000" dirty="0">
              <a:solidFill>
                <a:srgbClr val="FF0000"/>
              </a:solidFill>
              <a:latin typeface="Times New Roman" panose="02020603050405020304" pitchFamily="18" charset="0"/>
              <a:cs typeface="Times New Roman" panose="02020603050405020304" pitchFamily="18" charset="0"/>
            </a:endParaRPr>
          </a:p>
          <a:p>
            <a:pPr fontAlgn="base"/>
            <a:r>
              <a:rPr lang="en-IN" sz="2000" dirty="0">
                <a:latin typeface="Times New Roman" panose="02020603050405020304" pitchFamily="18" charset="0"/>
                <a:cs typeface="Times New Roman" panose="02020603050405020304" pitchFamily="18" charset="0"/>
              </a:rPr>
              <a:t>According to the National Health Policy 2002, the Govt. contribution to health sector constitutes only 0.9 percent of the GDP. This is quite insufficient. In India, public expenditure on health is 17.3% of the total health expenditure while in China, the same is 24.9% and in Sri Lanka and USA, the same is 45.4 and 44.1 respectively. This is the main cause of low health standards in the country.</a:t>
            </a:r>
          </a:p>
          <a:p>
            <a:pPr fontAlgn="base"/>
            <a:r>
              <a:rPr lang="en-IN" sz="2000" b="1" dirty="0">
                <a:solidFill>
                  <a:srgbClr val="FF0000"/>
                </a:solidFill>
                <a:latin typeface="Times New Roman" panose="02020603050405020304" pitchFamily="18" charset="0"/>
                <a:cs typeface="Times New Roman" panose="02020603050405020304" pitchFamily="18" charset="0"/>
              </a:rPr>
              <a:t>4. Social Inequality:</a:t>
            </a:r>
            <a:endParaRPr lang="en-IN" sz="2000" dirty="0">
              <a:solidFill>
                <a:srgbClr val="FF0000"/>
              </a:solidFill>
              <a:latin typeface="Times New Roman" panose="02020603050405020304" pitchFamily="18" charset="0"/>
              <a:cs typeface="Times New Roman" panose="02020603050405020304" pitchFamily="18" charset="0"/>
            </a:endParaRPr>
          </a:p>
          <a:p>
            <a:pPr fontAlgn="base"/>
            <a:r>
              <a:rPr lang="en-IN" sz="2000" dirty="0">
                <a:latin typeface="Times New Roman" panose="02020603050405020304" pitchFamily="18" charset="0"/>
                <a:cs typeface="Times New Roman" panose="02020603050405020304" pitchFamily="18" charset="0"/>
              </a:rPr>
              <a:t>The growth of health facilities has been highly imbalanced in India. Rural, hilly and remote areas of the country are under served while in urban areas and cities, health facility is well developed. The SC/ST and the poor people are far away from modern health service.</a:t>
            </a:r>
            <a:endParaRPr lang="en-IN" sz="2000" dirty="0">
              <a:solidFill>
                <a:srgbClr val="FF0000"/>
              </a:solidFill>
              <a:latin typeface="Times New Roman" panose="02020603050405020304" pitchFamily="18" charset="0"/>
              <a:cs typeface="Times New Roman" panose="02020603050405020304" pitchFamily="18" charset="0"/>
            </a:endParaRPr>
          </a:p>
          <a:p>
            <a:pPr fontAlgn="base"/>
            <a:r>
              <a:rPr lang="en-IN" sz="2000" b="1" dirty="0">
                <a:solidFill>
                  <a:srgbClr val="FF0000"/>
                </a:solidFill>
                <a:latin typeface="Times New Roman" panose="02020603050405020304" pitchFamily="18" charset="0"/>
                <a:cs typeface="Times New Roman" panose="02020603050405020304" pitchFamily="18" charset="0"/>
              </a:rPr>
              <a:t>5. Shortage of Medical Personnel:</a:t>
            </a:r>
            <a:endParaRPr lang="en-IN" sz="2000" dirty="0">
              <a:solidFill>
                <a:srgbClr val="FF0000"/>
              </a:solidFill>
              <a:latin typeface="Times New Roman" panose="02020603050405020304" pitchFamily="18" charset="0"/>
              <a:cs typeface="Times New Roman" panose="02020603050405020304" pitchFamily="18" charset="0"/>
            </a:endParaRPr>
          </a:p>
          <a:p>
            <a:pPr fontAlgn="base"/>
            <a:r>
              <a:rPr lang="en-IN" sz="2000" dirty="0">
                <a:latin typeface="Times New Roman" panose="02020603050405020304" pitchFamily="18" charset="0"/>
                <a:cs typeface="Times New Roman" panose="02020603050405020304" pitchFamily="18" charset="0"/>
              </a:rPr>
              <a:t>In India shortage of medical personnel like doctors, a nurse etc. is a basic problem in the health sector. In 1999-2000, while there were only 5.5 doctors per 10,000 population in India, the same is 25 in the USA and 20 in China. Similarly the number of hospitals and dispensaries is insufficient in comparison to our vast population.</a:t>
            </a:r>
          </a:p>
          <a:p>
            <a:pPr algn="just" fontAlgn="base">
              <a:spcAft>
                <a:spcPts val="1440"/>
              </a:spcAft>
            </a:pPr>
            <a:endParaRPr lang="en-IN"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33504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5251765-D431-4E16-9473-B5AC5529EA4B}"/>
              </a:ext>
            </a:extLst>
          </p:cNvPr>
          <p:cNvSpPr/>
          <p:nvPr/>
        </p:nvSpPr>
        <p:spPr>
          <a:xfrm>
            <a:off x="273377" y="456592"/>
            <a:ext cx="10812544" cy="5257850"/>
          </a:xfrm>
          <a:prstGeom prst="rect">
            <a:avLst/>
          </a:prstGeom>
        </p:spPr>
        <p:txBody>
          <a:bodyPr wrap="square">
            <a:spAutoFit/>
          </a:bodyPr>
          <a:lstStyle/>
          <a:p>
            <a:pPr algn="just" fontAlgn="base">
              <a:spcAft>
                <a:spcPts val="0"/>
              </a:spcAft>
            </a:pPr>
            <a:r>
              <a:rPr lang="en-IN" sz="2400" b="1" dirty="0">
                <a:solidFill>
                  <a:srgbClr val="FF0000"/>
                </a:solidFill>
                <a:latin typeface="Times New Roman" panose="02020603050405020304" pitchFamily="18" charset="0"/>
                <a:ea typeface="Times New Roman" panose="02020603050405020304" pitchFamily="18" charset="0"/>
              </a:rPr>
              <a:t>6. Medical Research:</a:t>
            </a:r>
          </a:p>
          <a:p>
            <a:pPr algn="just" fontAlgn="base">
              <a:spcAft>
                <a:spcPts val="0"/>
              </a:spcAft>
            </a:pPr>
            <a:endParaRPr lang="en-IN" dirty="0">
              <a:latin typeface="Times New Roman" panose="02020603050405020304" pitchFamily="18" charset="0"/>
              <a:ea typeface="Times New Roman" panose="02020603050405020304" pitchFamily="18" charset="0"/>
            </a:endParaRPr>
          </a:p>
          <a:p>
            <a:pPr algn="just" fontAlgn="base">
              <a:spcAft>
                <a:spcPts val="1440"/>
              </a:spcAft>
            </a:pPr>
            <a:r>
              <a:rPr lang="en-IN" sz="2400" dirty="0">
                <a:latin typeface="Times New Roman" panose="02020603050405020304" pitchFamily="18" charset="0"/>
                <a:ea typeface="Times New Roman" panose="02020603050405020304" pitchFamily="18" charset="0"/>
              </a:rPr>
              <a:t>Medical research in the country needs to be focused on drugs and vaccines for tropical diseases which are normally neglected by international pharmaceutical companies on account of their limited profitability potential. The National Health Policy 2002 suggests to allocate more funds to boost medical research in this direction.</a:t>
            </a:r>
            <a:endParaRPr lang="en-IN" dirty="0">
              <a:latin typeface="Times New Roman" panose="02020603050405020304" pitchFamily="18" charset="0"/>
              <a:ea typeface="Times New Roman" panose="02020603050405020304" pitchFamily="18" charset="0"/>
            </a:endParaRPr>
          </a:p>
          <a:p>
            <a:pPr algn="just" fontAlgn="base">
              <a:spcAft>
                <a:spcPts val="0"/>
              </a:spcAft>
            </a:pPr>
            <a:r>
              <a:rPr lang="en-IN" sz="2400" b="1" dirty="0">
                <a:solidFill>
                  <a:srgbClr val="FF0000"/>
                </a:solidFill>
                <a:latin typeface="Times New Roman" panose="02020603050405020304" pitchFamily="18" charset="0"/>
                <a:ea typeface="Times New Roman" panose="02020603050405020304" pitchFamily="18" charset="0"/>
              </a:rPr>
              <a:t>7. Expensive Health Service:</a:t>
            </a:r>
          </a:p>
          <a:p>
            <a:pPr algn="just" fontAlgn="base">
              <a:spcAft>
                <a:spcPts val="0"/>
              </a:spcAft>
            </a:pPr>
            <a:endParaRPr lang="en-IN" dirty="0">
              <a:latin typeface="Times New Roman" panose="02020603050405020304" pitchFamily="18" charset="0"/>
              <a:ea typeface="Times New Roman" panose="02020603050405020304" pitchFamily="18" charset="0"/>
            </a:endParaRPr>
          </a:p>
          <a:p>
            <a:pPr algn="just" fontAlgn="base">
              <a:spcAft>
                <a:spcPts val="1440"/>
              </a:spcAft>
            </a:pPr>
            <a:r>
              <a:rPr lang="en-IN" sz="2400" dirty="0">
                <a:latin typeface="Times New Roman" panose="02020603050405020304" pitchFamily="18" charset="0"/>
                <a:ea typeface="Times New Roman" panose="02020603050405020304" pitchFamily="18" charset="0"/>
              </a:rPr>
              <a:t>In India, health services especially allopathic are quite expensive. It hits hard the common man. Prices of various essential drugs have gone up. Therefore more emphasis should be given to the alternative systems of medicine. Ayurveda, Unani and Homeopathy systems are less costly and will serve the common man in better way. Concluding the health system has many problems. These problems can be overcome by effective planning and allocating more funds.</a:t>
            </a:r>
            <a:endParaRPr lang="en-IN"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73404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1409D7-B2CE-44B7-B6FA-18C2767E6881}"/>
              </a:ext>
            </a:extLst>
          </p:cNvPr>
          <p:cNvSpPr>
            <a:spLocks noGrp="1"/>
          </p:cNvSpPr>
          <p:nvPr>
            <p:ph type="title"/>
          </p:nvPr>
        </p:nvSpPr>
        <p:spPr>
          <a:xfrm>
            <a:off x="1208202" y="122349"/>
            <a:ext cx="10058400" cy="941710"/>
          </a:xfrm>
        </p:spPr>
        <p:txBody>
          <a:bodyPr/>
          <a:lstStyle/>
          <a:p>
            <a:r>
              <a:rPr lang="en-US" b="1" dirty="0">
                <a:solidFill>
                  <a:srgbClr val="008000"/>
                </a:solidFill>
                <a:latin typeface="Algerian" panose="04020705040A02060702" pitchFamily="82" charset="0"/>
              </a:rPr>
              <a:t>Challenges of Environment</a:t>
            </a:r>
            <a:endParaRPr lang="en-IN" b="1" dirty="0">
              <a:solidFill>
                <a:srgbClr val="008000"/>
              </a:solidFill>
              <a:latin typeface="Algerian" panose="04020705040A02060702" pitchFamily="82" charset="0"/>
            </a:endParaRPr>
          </a:p>
        </p:txBody>
      </p:sp>
      <p:sp>
        <p:nvSpPr>
          <p:cNvPr id="3" name="Rectangle 2">
            <a:extLst>
              <a:ext uri="{FF2B5EF4-FFF2-40B4-BE49-F238E27FC236}">
                <a16:creationId xmlns:a16="http://schemas.microsoft.com/office/drawing/2014/main" xmlns="" id="{49A43DE5-BC6E-4DF5-A7FF-CD0D9A606636}"/>
              </a:ext>
            </a:extLst>
          </p:cNvPr>
          <p:cNvSpPr/>
          <p:nvPr/>
        </p:nvSpPr>
        <p:spPr>
          <a:xfrm>
            <a:off x="220587" y="1737360"/>
            <a:ext cx="11604396" cy="3888244"/>
          </a:xfrm>
          <a:prstGeom prst="rect">
            <a:avLst/>
          </a:prstGeom>
        </p:spPr>
        <p:txBody>
          <a:bodyPr wrap="square">
            <a:spAutoFit/>
          </a:bodyPr>
          <a:lstStyle/>
          <a:p>
            <a:pPr algn="just" fontAlgn="base">
              <a:lnSpc>
                <a:spcPts val="2400"/>
              </a:lnSpc>
              <a:spcAft>
                <a:spcPts val="0"/>
              </a:spcAft>
            </a:pPr>
            <a:r>
              <a:rPr lang="en-IN" sz="2400" b="1" dirty="0">
                <a:solidFill>
                  <a:srgbClr val="FF0000"/>
                </a:solidFill>
                <a:latin typeface="Times New Roman" panose="02020603050405020304" pitchFamily="18" charset="0"/>
                <a:ea typeface="Times New Roman" panose="02020603050405020304" pitchFamily="18" charset="0"/>
              </a:rPr>
              <a:t>Some of the most important environmental challenges faced by India are as follows:</a:t>
            </a:r>
            <a:endParaRPr lang="en-IN" dirty="0">
              <a:solidFill>
                <a:srgbClr val="FF0000"/>
              </a:solidFill>
              <a:latin typeface="Times New Roman" panose="02020603050405020304" pitchFamily="18" charset="0"/>
              <a:ea typeface="Times New Roman" panose="02020603050405020304" pitchFamily="18" charset="0"/>
            </a:endParaRPr>
          </a:p>
          <a:p>
            <a:pPr algn="just" fontAlgn="base">
              <a:lnSpc>
                <a:spcPts val="2400"/>
              </a:lnSpc>
              <a:spcAft>
                <a:spcPts val="1440"/>
              </a:spcAft>
            </a:pPr>
            <a:r>
              <a:rPr lang="en-IN" sz="2400" dirty="0">
                <a:solidFill>
                  <a:srgbClr val="424142"/>
                </a:solidFill>
                <a:latin typeface="Times New Roman" panose="02020603050405020304" pitchFamily="18" charset="0"/>
                <a:ea typeface="Times New Roman" panose="02020603050405020304" pitchFamily="18" charset="0"/>
              </a:rPr>
              <a:t>It is essential to make the public aware of the formidable consequences of the Environmental Degradation, if not retorted and reformative measures undertaken would result in the extinction of life. We are facing various environmental challenges. It is essential to get the country acquainted with these challenges so that their acts may be eco-friendly. Some of these challenges are as under:</a:t>
            </a:r>
            <a:endParaRPr lang="en-IN" dirty="0">
              <a:latin typeface="Times New Roman" panose="02020603050405020304" pitchFamily="18" charset="0"/>
              <a:ea typeface="Times New Roman" panose="02020603050405020304" pitchFamily="18" charset="0"/>
            </a:endParaRPr>
          </a:p>
          <a:p>
            <a:pPr algn="just" fontAlgn="base">
              <a:lnSpc>
                <a:spcPts val="1800"/>
              </a:lnSpc>
              <a:spcAft>
                <a:spcPts val="0"/>
              </a:spcAft>
            </a:pPr>
            <a:r>
              <a:rPr lang="en-IN" sz="2400" b="1" dirty="0">
                <a:solidFill>
                  <a:srgbClr val="FF0000"/>
                </a:solidFill>
                <a:latin typeface="Times New Roman" panose="02020603050405020304" pitchFamily="18" charset="0"/>
                <a:ea typeface="Times New Roman" panose="02020603050405020304" pitchFamily="18" charset="0"/>
              </a:rPr>
              <a:t>1. Growing Population:</a:t>
            </a:r>
            <a:endParaRPr lang="en-IN" b="1" dirty="0">
              <a:solidFill>
                <a:srgbClr val="FF0000"/>
              </a:solidFill>
              <a:latin typeface="Times New Roman" panose="02020603050405020304" pitchFamily="18" charset="0"/>
              <a:ea typeface="Times New Roman" panose="02020603050405020304" pitchFamily="18" charset="0"/>
            </a:endParaRPr>
          </a:p>
          <a:p>
            <a:pPr algn="just" fontAlgn="base">
              <a:lnSpc>
                <a:spcPts val="2400"/>
              </a:lnSpc>
              <a:spcAft>
                <a:spcPts val="1440"/>
              </a:spcAft>
            </a:pPr>
            <a:r>
              <a:rPr lang="en-IN" sz="2400" dirty="0">
                <a:solidFill>
                  <a:srgbClr val="424142"/>
                </a:solidFill>
                <a:latin typeface="Times New Roman" panose="02020603050405020304" pitchFamily="18" charset="0"/>
                <a:ea typeface="Times New Roman" panose="02020603050405020304" pitchFamily="18" charset="0"/>
              </a:rPr>
              <a:t>A population of over thousands of millions is growing at 2.11 per cent every year. It puts considerable pressure on its natural resources and reduces the gains of development. Hence, the greatest challenge before us is to limit the population growth. Although population control does automatically lead to development, yet the development leads to a decrease in population growth rates.</a:t>
            </a:r>
            <a:endParaRPr lang="en-IN"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81825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46EC8501-1841-4B62-AB8F-70C2BB7D0653}"/>
              </a:ext>
            </a:extLst>
          </p:cNvPr>
          <p:cNvSpPr/>
          <p:nvPr/>
        </p:nvSpPr>
        <p:spPr>
          <a:xfrm>
            <a:off x="188535" y="68166"/>
            <a:ext cx="11246177" cy="5504071"/>
          </a:xfrm>
          <a:prstGeom prst="rect">
            <a:avLst/>
          </a:prstGeom>
        </p:spPr>
        <p:txBody>
          <a:bodyPr wrap="square">
            <a:spAutoFit/>
          </a:bodyPr>
          <a:lstStyle/>
          <a:p>
            <a:pPr algn="just" fontAlgn="base">
              <a:spcAft>
                <a:spcPts val="0"/>
              </a:spcAft>
            </a:pPr>
            <a:r>
              <a:rPr lang="en-IN" sz="3200" b="1" dirty="0">
                <a:solidFill>
                  <a:srgbClr val="FF0000"/>
                </a:solidFill>
                <a:latin typeface="Times New Roman" panose="02020603050405020304" pitchFamily="18" charset="0"/>
                <a:ea typeface="Times New Roman" panose="02020603050405020304" pitchFamily="18" charset="0"/>
              </a:rPr>
              <a:t>2. Poverty:</a:t>
            </a:r>
            <a:endParaRPr lang="en-IN" sz="2400" b="1" dirty="0">
              <a:solidFill>
                <a:srgbClr val="FF0000"/>
              </a:solidFill>
              <a:latin typeface="Times New Roman" panose="02020603050405020304" pitchFamily="18" charset="0"/>
              <a:ea typeface="Times New Roman" panose="02020603050405020304" pitchFamily="18" charset="0"/>
            </a:endParaRPr>
          </a:p>
          <a:p>
            <a:pPr algn="just" fontAlgn="base">
              <a:spcAft>
                <a:spcPts val="1440"/>
              </a:spcAft>
            </a:pPr>
            <a:r>
              <a:rPr lang="en-IN" sz="2800" dirty="0">
                <a:solidFill>
                  <a:srgbClr val="424142"/>
                </a:solidFill>
                <a:latin typeface="Times New Roman" panose="02020603050405020304" pitchFamily="18" charset="0"/>
                <a:ea typeface="Times New Roman" panose="02020603050405020304" pitchFamily="18" charset="0"/>
              </a:rPr>
              <a:t>India has often been described a rich land with poor people. The poverty and environmental degradation have a nexus between them. The vast majority of our people are directly dependent on the nature resources of the country for their basic needs of food, fuel shelter and fodder. About 40% of our people are still below the poverty line.</a:t>
            </a:r>
            <a:endParaRPr lang="en-IN" sz="2000" dirty="0">
              <a:latin typeface="Times New Roman" panose="02020603050405020304" pitchFamily="18" charset="0"/>
              <a:ea typeface="Times New Roman" panose="02020603050405020304" pitchFamily="18" charset="0"/>
            </a:endParaRPr>
          </a:p>
          <a:p>
            <a:pPr algn="just" fontAlgn="base">
              <a:spcAft>
                <a:spcPts val="1440"/>
              </a:spcAft>
            </a:pPr>
            <a:r>
              <a:rPr lang="en-IN" sz="2800" dirty="0">
                <a:solidFill>
                  <a:srgbClr val="424142"/>
                </a:solidFill>
                <a:latin typeface="Times New Roman" panose="02020603050405020304" pitchFamily="18" charset="0"/>
                <a:ea typeface="Times New Roman" panose="02020603050405020304" pitchFamily="18" charset="0"/>
              </a:rPr>
              <a:t>Environment degradation has adversely affected the poor who depend upon the resources of their immediate surroundings. Thus, the challenge of poverty and the challenge environment degradation are two facts of the same challenge. The population growth is essentially a function of poverty. Because, to the very poor, every child is an earner and helper and global concerns have little relevance for him.</a:t>
            </a:r>
            <a:endParaRPr lang="en-IN" sz="2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33393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BD2BFEB-A152-49FD-963F-1189A01D744C}"/>
              </a:ext>
            </a:extLst>
          </p:cNvPr>
          <p:cNvSpPr/>
          <p:nvPr/>
        </p:nvSpPr>
        <p:spPr>
          <a:xfrm>
            <a:off x="207389" y="144345"/>
            <a:ext cx="11576116" cy="5622052"/>
          </a:xfrm>
          <a:prstGeom prst="rect">
            <a:avLst/>
          </a:prstGeom>
        </p:spPr>
        <p:txBody>
          <a:bodyPr wrap="square">
            <a:spAutoFit/>
          </a:bodyPr>
          <a:lstStyle/>
          <a:p>
            <a:pPr algn="just" fontAlgn="base">
              <a:spcAft>
                <a:spcPts val="0"/>
              </a:spcAft>
            </a:pPr>
            <a:r>
              <a:rPr lang="en-IN" sz="2800" b="1" dirty="0">
                <a:solidFill>
                  <a:srgbClr val="FF0000"/>
                </a:solidFill>
                <a:latin typeface="Times New Roman" panose="02020603050405020304" pitchFamily="18" charset="0"/>
                <a:ea typeface="Times New Roman" panose="02020603050405020304" pitchFamily="18" charset="0"/>
              </a:rPr>
              <a:t>3. Agricultural Growth:</a:t>
            </a:r>
            <a:endParaRPr lang="en-IN" sz="2000" b="1" dirty="0">
              <a:solidFill>
                <a:srgbClr val="FF0000"/>
              </a:solidFill>
              <a:latin typeface="Times New Roman" panose="02020603050405020304" pitchFamily="18" charset="0"/>
              <a:ea typeface="Times New Roman" panose="02020603050405020304" pitchFamily="18" charset="0"/>
            </a:endParaRPr>
          </a:p>
          <a:p>
            <a:pPr algn="just" fontAlgn="base">
              <a:spcAft>
                <a:spcPts val="1440"/>
              </a:spcAft>
            </a:pPr>
            <a:r>
              <a:rPr lang="en-IN" sz="2800" dirty="0">
                <a:solidFill>
                  <a:srgbClr val="002060"/>
                </a:solidFill>
                <a:latin typeface="Times New Roman" panose="02020603050405020304" pitchFamily="18" charset="0"/>
                <a:ea typeface="Times New Roman" panose="02020603050405020304" pitchFamily="18" charset="0"/>
              </a:rPr>
              <a:t>The people must be acquainted with the methods to sustain and increase agricultural growth with damaging the environment. High yielding varieties have caused soil salinity and damage to physical structure of soil.</a:t>
            </a:r>
            <a:endParaRPr lang="en-IN" sz="2000" dirty="0">
              <a:solidFill>
                <a:srgbClr val="002060"/>
              </a:solidFill>
              <a:latin typeface="Times New Roman" panose="02020603050405020304" pitchFamily="18" charset="0"/>
              <a:ea typeface="Times New Roman" panose="02020603050405020304" pitchFamily="18" charset="0"/>
            </a:endParaRPr>
          </a:p>
          <a:p>
            <a:pPr algn="just" fontAlgn="base">
              <a:spcAft>
                <a:spcPts val="0"/>
              </a:spcAft>
            </a:pPr>
            <a:r>
              <a:rPr lang="en-IN" sz="2800" b="1" dirty="0">
                <a:solidFill>
                  <a:srgbClr val="FF0000"/>
                </a:solidFill>
                <a:latin typeface="Times New Roman" panose="02020603050405020304" pitchFamily="18" charset="0"/>
                <a:ea typeface="Times New Roman" panose="02020603050405020304" pitchFamily="18" charset="0"/>
              </a:rPr>
              <a:t>4. Need to Ground Water:</a:t>
            </a:r>
            <a:endParaRPr lang="en-IN" sz="2000" b="1" dirty="0">
              <a:solidFill>
                <a:srgbClr val="FF0000"/>
              </a:solidFill>
              <a:latin typeface="Times New Roman" panose="02020603050405020304" pitchFamily="18" charset="0"/>
              <a:ea typeface="Times New Roman" panose="02020603050405020304" pitchFamily="18" charset="0"/>
            </a:endParaRPr>
          </a:p>
          <a:p>
            <a:pPr algn="just" fontAlgn="base">
              <a:spcAft>
                <a:spcPts val="1440"/>
              </a:spcAft>
            </a:pPr>
            <a:r>
              <a:rPr lang="en-IN" sz="2800" dirty="0">
                <a:solidFill>
                  <a:srgbClr val="002060"/>
                </a:solidFill>
                <a:latin typeface="Times New Roman" panose="02020603050405020304" pitchFamily="18" charset="0"/>
                <a:ea typeface="Times New Roman" panose="02020603050405020304" pitchFamily="18" charset="0"/>
              </a:rPr>
              <a:t>It is essential of rationalizing the use of groundwater. Factors like community wastes, industrial effluents and chemical fertilizers and pesticides have polluted our surface water and affected quality of the groundwater.</a:t>
            </a:r>
            <a:endParaRPr lang="en-IN" sz="2000" dirty="0">
              <a:solidFill>
                <a:srgbClr val="002060"/>
              </a:solidFill>
              <a:latin typeface="Times New Roman" panose="02020603050405020304" pitchFamily="18" charset="0"/>
              <a:ea typeface="Times New Roman" panose="02020603050405020304" pitchFamily="18" charset="0"/>
            </a:endParaRPr>
          </a:p>
          <a:p>
            <a:pPr algn="just" fontAlgn="base">
              <a:spcAft>
                <a:spcPts val="1440"/>
              </a:spcAft>
            </a:pPr>
            <a:r>
              <a:rPr lang="en-IN" sz="2800" dirty="0">
                <a:solidFill>
                  <a:srgbClr val="002060"/>
                </a:solidFill>
                <a:latin typeface="Times New Roman" panose="02020603050405020304" pitchFamily="18" charset="0"/>
                <a:ea typeface="Times New Roman" panose="02020603050405020304" pitchFamily="18" charset="0"/>
              </a:rPr>
              <a:t>It is essential to restore the water quality of our rivers and other water body as lakes is an important challenge. It so finding our suitable strategies for consecration of water, provision of safe drinking water and keeping water bodies clean which are difficult challenges is essential.</a:t>
            </a:r>
            <a:endParaRPr lang="en-IN" sz="2000" dirty="0">
              <a:solidFill>
                <a:srgbClr val="00206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91185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4F16D32-33F1-49F6-897C-6ECAAB1B333C}"/>
              </a:ext>
            </a:extLst>
          </p:cNvPr>
          <p:cNvSpPr/>
          <p:nvPr/>
        </p:nvSpPr>
        <p:spPr>
          <a:xfrm>
            <a:off x="122548" y="0"/>
            <a:ext cx="11698664" cy="6432530"/>
          </a:xfrm>
          <a:prstGeom prst="rect">
            <a:avLst/>
          </a:prstGeom>
        </p:spPr>
        <p:txBody>
          <a:bodyPr wrap="square">
            <a:spAutoFit/>
          </a:bodyPr>
          <a:lstStyle/>
          <a:p>
            <a:pPr algn="just" fontAlgn="base">
              <a:spcAft>
                <a:spcPts val="0"/>
              </a:spcAft>
            </a:pPr>
            <a:r>
              <a:rPr lang="en-IN" sz="2800" b="1" dirty="0">
                <a:solidFill>
                  <a:srgbClr val="FF0000"/>
                </a:solidFill>
                <a:latin typeface="Times New Roman" panose="02020603050405020304" pitchFamily="18" charset="0"/>
                <a:ea typeface="Times New Roman" panose="02020603050405020304" pitchFamily="18" charset="0"/>
              </a:rPr>
              <a:t>5. Development and Forests:</a:t>
            </a:r>
          </a:p>
          <a:p>
            <a:pPr algn="just" fontAlgn="base">
              <a:spcAft>
                <a:spcPts val="0"/>
              </a:spcAft>
            </a:pPr>
            <a:endParaRPr lang="en-IN" sz="2000" b="1" dirty="0">
              <a:solidFill>
                <a:srgbClr val="FF0000"/>
              </a:solidFill>
              <a:latin typeface="Times New Roman" panose="02020603050405020304" pitchFamily="18" charset="0"/>
              <a:ea typeface="Times New Roman" panose="02020603050405020304" pitchFamily="18" charset="0"/>
            </a:endParaRPr>
          </a:p>
          <a:p>
            <a:pPr algn="just" fontAlgn="base">
              <a:spcAft>
                <a:spcPts val="1440"/>
              </a:spcAft>
            </a:pPr>
            <a:r>
              <a:rPr lang="en-IN" sz="2800" dirty="0">
                <a:solidFill>
                  <a:srgbClr val="002060"/>
                </a:solidFill>
                <a:latin typeface="Times New Roman" panose="02020603050405020304" pitchFamily="18" charset="0"/>
                <a:ea typeface="Times New Roman" panose="02020603050405020304" pitchFamily="18" charset="0"/>
              </a:rPr>
              <a:t>Forests serve catchments for the rivers. With increasing demand of water, plan to harness the mighty river through large irrigation projects were made. Certainly, these would submerge forests; displace local people, damage flora and fauna. As such, the dams on the river Narmada, Bhagirathi and elsewhere have become areas of political and scientific debate. Forests in India have been shrinking for several centuries owing to pressures of agriculture and other uses. Vast areas that were once green, stand today as wastelands. These areas are to be brought back under vegetative cover. The tribal communities inhabiting forests respects the trees and birds and animal that gives them sustenance. We must recognize the role of these people in restoring and conserving forests. The modern knowledge and skills of the forest dept. should be integrated with the traditional knowledge and experience of the local communities. The strategies for the joint management of forests should be evolved in a well-planned way.</a:t>
            </a:r>
          </a:p>
        </p:txBody>
      </p:sp>
    </p:spTree>
    <p:extLst>
      <p:ext uri="{BB962C8B-B14F-4D97-AF65-F5344CB8AC3E}">
        <p14:creationId xmlns:p14="http://schemas.microsoft.com/office/powerpoint/2010/main" val="25563605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E1D38752-9519-425A-B05C-5E71882B2C1D}"/>
              </a:ext>
            </a:extLst>
          </p:cNvPr>
          <p:cNvSpPr/>
          <p:nvPr/>
        </p:nvSpPr>
        <p:spPr>
          <a:xfrm>
            <a:off x="65988" y="380869"/>
            <a:ext cx="11906054" cy="5688737"/>
          </a:xfrm>
          <a:prstGeom prst="rect">
            <a:avLst/>
          </a:prstGeom>
        </p:spPr>
        <p:txBody>
          <a:bodyPr wrap="square">
            <a:spAutoFit/>
          </a:bodyPr>
          <a:lstStyle/>
          <a:p>
            <a:pPr algn="just" fontAlgn="base">
              <a:spcAft>
                <a:spcPts val="0"/>
              </a:spcAft>
            </a:pPr>
            <a:r>
              <a:rPr lang="en-IN" sz="3200" b="1" dirty="0">
                <a:solidFill>
                  <a:srgbClr val="FF0000"/>
                </a:solidFill>
                <a:latin typeface="Times New Roman" panose="02020603050405020304" pitchFamily="18" charset="0"/>
                <a:ea typeface="Times New Roman" panose="02020603050405020304" pitchFamily="18" charset="0"/>
              </a:rPr>
              <a:t>6. Degradation of Land:</a:t>
            </a:r>
            <a:endParaRPr lang="en-IN" sz="2400" b="1" dirty="0">
              <a:solidFill>
                <a:srgbClr val="FF0000"/>
              </a:solidFill>
              <a:latin typeface="Times New Roman" panose="02020603050405020304" pitchFamily="18" charset="0"/>
              <a:ea typeface="Times New Roman" panose="02020603050405020304" pitchFamily="18" charset="0"/>
            </a:endParaRPr>
          </a:p>
          <a:p>
            <a:pPr algn="just" fontAlgn="base">
              <a:spcAft>
                <a:spcPts val="1440"/>
              </a:spcAft>
            </a:pPr>
            <a:r>
              <a:rPr lang="en-IN" sz="3200" dirty="0">
                <a:solidFill>
                  <a:srgbClr val="002060"/>
                </a:solidFill>
                <a:latin typeface="Times New Roman" panose="02020603050405020304" pitchFamily="18" charset="0"/>
                <a:ea typeface="Times New Roman" panose="02020603050405020304" pitchFamily="18" charset="0"/>
              </a:rPr>
              <a:t>At present out of the total 329 </a:t>
            </a:r>
            <a:r>
              <a:rPr lang="en-IN" sz="3200" dirty="0" err="1">
                <a:solidFill>
                  <a:srgbClr val="002060"/>
                </a:solidFill>
                <a:latin typeface="Times New Roman" panose="02020603050405020304" pitchFamily="18" charset="0"/>
                <a:ea typeface="Times New Roman" panose="02020603050405020304" pitchFamily="18" charset="0"/>
              </a:rPr>
              <a:t>mha</a:t>
            </a:r>
            <a:r>
              <a:rPr lang="en-IN" sz="3200" dirty="0">
                <a:solidFill>
                  <a:srgbClr val="002060"/>
                </a:solidFill>
                <a:latin typeface="Times New Roman" panose="02020603050405020304" pitchFamily="18" charset="0"/>
                <a:ea typeface="Times New Roman" panose="02020603050405020304" pitchFamily="18" charset="0"/>
              </a:rPr>
              <a:t> of land, only 266 </a:t>
            </a:r>
            <a:r>
              <a:rPr lang="en-IN" sz="3200" dirty="0" err="1">
                <a:solidFill>
                  <a:srgbClr val="002060"/>
                </a:solidFill>
                <a:latin typeface="Times New Roman" panose="02020603050405020304" pitchFamily="18" charset="0"/>
                <a:ea typeface="Times New Roman" panose="02020603050405020304" pitchFamily="18" charset="0"/>
              </a:rPr>
              <a:t>mha</a:t>
            </a:r>
            <a:r>
              <a:rPr lang="en-IN" sz="3200" dirty="0">
                <a:solidFill>
                  <a:srgbClr val="002060"/>
                </a:solidFill>
                <a:latin typeface="Times New Roman" panose="02020603050405020304" pitchFamily="18" charset="0"/>
                <a:ea typeface="Times New Roman" panose="02020603050405020304" pitchFamily="18" charset="0"/>
              </a:rPr>
              <a:t> possess any potential for production. Of this, 143 </a:t>
            </a:r>
            <a:r>
              <a:rPr lang="en-IN" sz="3200" dirty="0" err="1">
                <a:solidFill>
                  <a:srgbClr val="002060"/>
                </a:solidFill>
                <a:latin typeface="Times New Roman" panose="02020603050405020304" pitchFamily="18" charset="0"/>
                <a:ea typeface="Times New Roman" panose="02020603050405020304" pitchFamily="18" charset="0"/>
              </a:rPr>
              <a:t>mha</a:t>
            </a:r>
            <a:r>
              <a:rPr lang="en-IN" sz="3200" dirty="0">
                <a:solidFill>
                  <a:srgbClr val="002060"/>
                </a:solidFill>
                <a:latin typeface="Times New Roman" panose="02020603050405020304" pitchFamily="18" charset="0"/>
                <a:ea typeface="Times New Roman" panose="02020603050405020304" pitchFamily="18" charset="0"/>
              </a:rPr>
              <a:t> is agricultural land nearly and 85 suffer from varying degrees of soil degradation. Of the remaining 123 </a:t>
            </a:r>
            <a:r>
              <a:rPr lang="en-IN" sz="3200" dirty="0" err="1">
                <a:solidFill>
                  <a:srgbClr val="002060"/>
                </a:solidFill>
                <a:latin typeface="Times New Roman" panose="02020603050405020304" pitchFamily="18" charset="0"/>
                <a:ea typeface="Times New Roman" panose="02020603050405020304" pitchFamily="18" charset="0"/>
              </a:rPr>
              <a:t>mha</a:t>
            </a:r>
            <a:r>
              <a:rPr lang="en-IN" sz="3200" dirty="0">
                <a:solidFill>
                  <a:srgbClr val="002060"/>
                </a:solidFill>
                <a:latin typeface="Times New Roman" panose="02020603050405020304" pitchFamily="18" charset="0"/>
                <a:ea typeface="Times New Roman" panose="02020603050405020304" pitchFamily="18" charset="0"/>
              </a:rPr>
              <a:t>, 40 are completely unproductive.</a:t>
            </a:r>
            <a:endParaRPr lang="en-IN" sz="2400" dirty="0">
              <a:solidFill>
                <a:srgbClr val="002060"/>
              </a:solidFill>
              <a:latin typeface="Times New Roman" panose="02020603050405020304" pitchFamily="18" charset="0"/>
              <a:ea typeface="Times New Roman" panose="02020603050405020304" pitchFamily="18" charset="0"/>
            </a:endParaRPr>
          </a:p>
          <a:p>
            <a:pPr algn="just" fontAlgn="base">
              <a:spcAft>
                <a:spcPts val="1440"/>
              </a:spcAft>
            </a:pPr>
            <a:r>
              <a:rPr lang="en-IN" sz="3200" dirty="0">
                <a:solidFill>
                  <a:srgbClr val="002060"/>
                </a:solidFill>
                <a:latin typeface="Times New Roman" panose="02020603050405020304" pitchFamily="18" charset="0"/>
                <a:ea typeface="Times New Roman" panose="02020603050405020304" pitchFamily="18" charset="0"/>
              </a:rPr>
              <a:t>The remaining 83 </a:t>
            </a:r>
            <a:r>
              <a:rPr lang="en-IN" sz="3200" dirty="0" err="1">
                <a:solidFill>
                  <a:srgbClr val="002060"/>
                </a:solidFill>
                <a:latin typeface="Times New Roman" panose="02020603050405020304" pitchFamily="18" charset="0"/>
                <a:ea typeface="Times New Roman" panose="02020603050405020304" pitchFamily="18" charset="0"/>
              </a:rPr>
              <a:t>mha</a:t>
            </a:r>
            <a:r>
              <a:rPr lang="en-IN" sz="3200" dirty="0">
                <a:solidFill>
                  <a:srgbClr val="002060"/>
                </a:solidFill>
                <a:latin typeface="Times New Roman" panose="02020603050405020304" pitchFamily="18" charset="0"/>
                <a:ea typeface="Times New Roman" panose="02020603050405020304" pitchFamily="18" charset="0"/>
              </a:rPr>
              <a:t> is classified as forest land, of which over half is denuded to various degrees. Nearly 406 million head of livestock have to be supported on 13 </a:t>
            </a:r>
            <a:r>
              <a:rPr lang="en-IN" sz="3200" dirty="0" err="1">
                <a:solidFill>
                  <a:srgbClr val="002060"/>
                </a:solidFill>
                <a:latin typeface="Times New Roman" panose="02020603050405020304" pitchFamily="18" charset="0"/>
                <a:ea typeface="Times New Roman" panose="02020603050405020304" pitchFamily="18" charset="0"/>
              </a:rPr>
              <a:t>mha</a:t>
            </a:r>
            <a:r>
              <a:rPr lang="en-IN" sz="3200" dirty="0">
                <a:solidFill>
                  <a:srgbClr val="002060"/>
                </a:solidFill>
                <a:latin typeface="Times New Roman" panose="02020603050405020304" pitchFamily="18" charset="0"/>
                <a:ea typeface="Times New Roman" panose="02020603050405020304" pitchFamily="18" charset="0"/>
              </a:rPr>
              <a:t>, or less than 4 per cent of the land classified as pasture land, most of which is overgrazed. Thus, our of 226 </a:t>
            </a:r>
            <a:r>
              <a:rPr lang="en-IN" sz="3200" dirty="0" err="1">
                <a:solidFill>
                  <a:srgbClr val="002060"/>
                </a:solidFill>
                <a:latin typeface="Times New Roman" panose="02020603050405020304" pitchFamily="18" charset="0"/>
                <a:ea typeface="Times New Roman" panose="02020603050405020304" pitchFamily="18" charset="0"/>
              </a:rPr>
              <a:t>mha</a:t>
            </a:r>
            <a:r>
              <a:rPr lang="en-IN" sz="3200" dirty="0">
                <a:solidFill>
                  <a:srgbClr val="002060"/>
                </a:solidFill>
                <a:latin typeface="Times New Roman" panose="02020603050405020304" pitchFamily="18" charset="0"/>
                <a:ea typeface="Times New Roman" panose="02020603050405020304" pitchFamily="18" charset="0"/>
              </a:rPr>
              <a:t>, about 175 </a:t>
            </a:r>
            <a:r>
              <a:rPr lang="en-IN" sz="3200" dirty="0" err="1">
                <a:solidFill>
                  <a:srgbClr val="002060"/>
                </a:solidFill>
                <a:latin typeface="Times New Roman" panose="02020603050405020304" pitchFamily="18" charset="0"/>
                <a:ea typeface="Times New Roman" panose="02020603050405020304" pitchFamily="18" charset="0"/>
              </a:rPr>
              <a:t>mha</a:t>
            </a:r>
            <a:r>
              <a:rPr lang="en-IN" sz="3200" dirty="0">
                <a:solidFill>
                  <a:srgbClr val="002060"/>
                </a:solidFill>
                <a:latin typeface="Times New Roman" panose="02020603050405020304" pitchFamily="18" charset="0"/>
                <a:ea typeface="Times New Roman" panose="02020603050405020304" pitchFamily="18" charset="0"/>
              </a:rPr>
              <a:t> or 66 per cent is degraded to varying degrees. Water and wind erosion causes further degradation of almost 150 </a:t>
            </a:r>
            <a:r>
              <a:rPr lang="en-IN" sz="3200" dirty="0" err="1">
                <a:solidFill>
                  <a:srgbClr val="002060"/>
                </a:solidFill>
                <a:latin typeface="Times New Roman" panose="02020603050405020304" pitchFamily="18" charset="0"/>
                <a:ea typeface="Times New Roman" panose="02020603050405020304" pitchFamily="18" charset="0"/>
              </a:rPr>
              <a:t>mha</a:t>
            </a:r>
            <a:r>
              <a:rPr lang="en-IN" sz="3200" dirty="0">
                <a:solidFill>
                  <a:srgbClr val="002060"/>
                </a:solidFill>
                <a:latin typeface="Times New Roman" panose="02020603050405020304" pitchFamily="18" charset="0"/>
                <a:ea typeface="Times New Roman" panose="02020603050405020304" pitchFamily="18" charset="0"/>
              </a:rPr>
              <a:t>.</a:t>
            </a:r>
            <a:endParaRPr lang="en-IN" sz="2400" dirty="0">
              <a:solidFill>
                <a:srgbClr val="00206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100838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2BD0B38B-168C-4F01-A557-DEC808088167}"/>
              </a:ext>
            </a:extLst>
          </p:cNvPr>
          <p:cNvSpPr/>
          <p:nvPr/>
        </p:nvSpPr>
        <p:spPr>
          <a:xfrm>
            <a:off x="240382" y="240947"/>
            <a:ext cx="11951617" cy="4126258"/>
          </a:xfrm>
          <a:prstGeom prst="rect">
            <a:avLst/>
          </a:prstGeom>
        </p:spPr>
        <p:txBody>
          <a:bodyPr wrap="square">
            <a:spAutoFit/>
          </a:bodyPr>
          <a:lstStyle/>
          <a:p>
            <a:pPr algn="just" fontAlgn="base">
              <a:lnSpc>
                <a:spcPts val="1800"/>
              </a:lnSpc>
              <a:spcAft>
                <a:spcPts val="0"/>
              </a:spcAft>
            </a:pPr>
            <a:r>
              <a:rPr lang="en-IN" sz="2800" b="1" dirty="0">
                <a:solidFill>
                  <a:srgbClr val="FF0000"/>
                </a:solidFill>
                <a:latin typeface="Times New Roman" panose="02020603050405020304" pitchFamily="18" charset="0"/>
                <a:ea typeface="Times New Roman" panose="02020603050405020304" pitchFamily="18" charset="0"/>
              </a:rPr>
              <a:t>7. Reorientation of Institutions:</a:t>
            </a:r>
            <a:endParaRPr lang="en-IN" sz="2000" b="1" dirty="0">
              <a:solidFill>
                <a:srgbClr val="FF0000"/>
              </a:solidFill>
              <a:latin typeface="Times New Roman" panose="02020603050405020304" pitchFamily="18" charset="0"/>
              <a:ea typeface="Times New Roman" panose="02020603050405020304" pitchFamily="18" charset="0"/>
            </a:endParaRPr>
          </a:p>
          <a:p>
            <a:pPr algn="just" fontAlgn="base">
              <a:lnSpc>
                <a:spcPts val="2400"/>
              </a:lnSpc>
              <a:spcAft>
                <a:spcPts val="1440"/>
              </a:spcAft>
            </a:pPr>
            <a:r>
              <a:rPr lang="en-IN" sz="2800" dirty="0">
                <a:solidFill>
                  <a:srgbClr val="002060"/>
                </a:solidFill>
                <a:latin typeface="Times New Roman" panose="02020603050405020304" pitchFamily="18" charset="0"/>
                <a:ea typeface="Times New Roman" panose="02020603050405020304" pitchFamily="18" charset="0"/>
              </a:rPr>
              <a:t>The people should be roused to orient institutions, attitudes and infrastructures, to suit conditions and needs today. The change has to be brought in keeping in view India’s traditions for resources use managements and education etc. Change should be brought in education, in attitudes, in administrative procedures and in institutions. Because it affects way people view technology resources and development.</a:t>
            </a:r>
            <a:endParaRPr lang="en-IN" sz="2000" dirty="0">
              <a:solidFill>
                <a:srgbClr val="002060"/>
              </a:solidFill>
              <a:latin typeface="Times New Roman" panose="02020603050405020304" pitchFamily="18" charset="0"/>
              <a:ea typeface="Times New Roman" panose="02020603050405020304" pitchFamily="18" charset="0"/>
            </a:endParaRPr>
          </a:p>
          <a:p>
            <a:pPr algn="just" fontAlgn="base">
              <a:lnSpc>
                <a:spcPts val="1800"/>
              </a:lnSpc>
              <a:spcAft>
                <a:spcPts val="0"/>
              </a:spcAft>
            </a:pPr>
            <a:r>
              <a:rPr lang="en-IN" sz="2800" b="1" dirty="0">
                <a:solidFill>
                  <a:srgbClr val="FF0000"/>
                </a:solidFill>
                <a:latin typeface="Times New Roman" panose="02020603050405020304" pitchFamily="18" charset="0"/>
                <a:ea typeface="Times New Roman" panose="02020603050405020304" pitchFamily="18" charset="0"/>
              </a:rPr>
              <a:t>8. Reduction of Genetic Diversity:</a:t>
            </a:r>
            <a:endParaRPr lang="en-IN" sz="2000" b="1" dirty="0">
              <a:solidFill>
                <a:srgbClr val="FF0000"/>
              </a:solidFill>
              <a:latin typeface="Times New Roman" panose="02020603050405020304" pitchFamily="18" charset="0"/>
              <a:ea typeface="Times New Roman" panose="02020603050405020304" pitchFamily="18" charset="0"/>
            </a:endParaRPr>
          </a:p>
          <a:p>
            <a:pPr algn="just" fontAlgn="base">
              <a:lnSpc>
                <a:spcPts val="2400"/>
              </a:lnSpc>
              <a:spcAft>
                <a:spcPts val="1440"/>
              </a:spcAft>
            </a:pPr>
            <a:r>
              <a:rPr lang="en-IN" sz="2800" dirty="0">
                <a:solidFill>
                  <a:srgbClr val="002060"/>
                </a:solidFill>
                <a:latin typeface="Times New Roman" panose="02020603050405020304" pitchFamily="18" charset="0"/>
                <a:ea typeface="Times New Roman" panose="02020603050405020304" pitchFamily="18" charset="0"/>
              </a:rPr>
              <a:t>At present most wild genetic stocks have been disappearing from nature. Wilding including the Asiatic Lion are facing problem of loss of genetic diversity. The protected areas network like sanctuaries, national parks, biosphere reserves are isolating populations. So, they are decreasing changes of one group breeding with another. Remedial steps are to be taken to check decreasing genetic diversity.</a:t>
            </a:r>
            <a:endParaRPr lang="en-IN" sz="2000" dirty="0">
              <a:solidFill>
                <a:srgbClr val="00206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532922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9E2355A4-69BF-49E3-A042-39610CEC72E7}"/>
              </a:ext>
            </a:extLst>
          </p:cNvPr>
          <p:cNvSpPr/>
          <p:nvPr/>
        </p:nvSpPr>
        <p:spPr>
          <a:xfrm>
            <a:off x="207390" y="254526"/>
            <a:ext cx="11067068" cy="4031873"/>
          </a:xfrm>
          <a:prstGeom prst="rect">
            <a:avLst/>
          </a:prstGeom>
        </p:spPr>
        <p:txBody>
          <a:bodyPr wrap="square">
            <a:spAutoFit/>
          </a:bodyPr>
          <a:lstStyle/>
          <a:p>
            <a:pPr algn="just" fontAlgn="base">
              <a:spcAft>
                <a:spcPts val="0"/>
              </a:spcAft>
            </a:pPr>
            <a:r>
              <a:rPr lang="en-IN" sz="3200" b="1" dirty="0">
                <a:solidFill>
                  <a:srgbClr val="FF0000"/>
                </a:solidFill>
                <a:latin typeface="Times New Roman" panose="02020603050405020304" pitchFamily="18" charset="0"/>
                <a:ea typeface="Times New Roman" panose="02020603050405020304" pitchFamily="18" charset="0"/>
              </a:rPr>
              <a:t>9. Evil Consequences of Urbanization:</a:t>
            </a:r>
            <a:endParaRPr lang="en-IN" sz="2400" b="1" dirty="0">
              <a:solidFill>
                <a:srgbClr val="FF0000"/>
              </a:solidFill>
              <a:latin typeface="Times New Roman" panose="02020603050405020304" pitchFamily="18" charset="0"/>
              <a:ea typeface="Times New Roman" panose="02020603050405020304" pitchFamily="18" charset="0"/>
            </a:endParaRPr>
          </a:p>
          <a:p>
            <a:pPr algn="just" fontAlgn="base">
              <a:spcAft>
                <a:spcPts val="1440"/>
              </a:spcAft>
            </a:pPr>
            <a:r>
              <a:rPr lang="en-IN" sz="3200" dirty="0">
                <a:solidFill>
                  <a:srgbClr val="002060"/>
                </a:solidFill>
                <a:latin typeface="Times New Roman" panose="02020603050405020304" pitchFamily="18" charset="0"/>
                <a:ea typeface="Times New Roman" panose="02020603050405020304" pitchFamily="18" charset="0"/>
              </a:rPr>
              <a:t>Nearly 27 per cent Indians live in urban areas. Urbanization and industrialization have given birth to a great number of environmental problems that need urgent attention. Over 30 per cent of urban Indians live in slums. Out of India’s 3,245 towns and cities, only 21 have partial or full sewerage and treatment facilities. Hence, coping with rapid urbanization is a major challenge.</a:t>
            </a:r>
            <a:endParaRPr lang="en-IN" sz="2400" dirty="0">
              <a:solidFill>
                <a:srgbClr val="00206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05199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41615D-D163-4ADD-9B64-3DB43F8CE967}"/>
              </a:ext>
            </a:extLst>
          </p:cNvPr>
          <p:cNvSpPr>
            <a:spLocks noGrp="1"/>
          </p:cNvSpPr>
          <p:nvPr>
            <p:ph type="title"/>
          </p:nvPr>
        </p:nvSpPr>
        <p:spPr>
          <a:xfrm>
            <a:off x="1097280" y="1"/>
            <a:ext cx="10058400" cy="988906"/>
          </a:xfrm>
        </p:spPr>
        <p:txBody>
          <a:bodyPr>
            <a:normAutofit/>
          </a:bodyPr>
          <a:lstStyle/>
          <a:p>
            <a:pPr algn="ctr"/>
            <a:r>
              <a:rPr lang="en-US" sz="5400" b="1" dirty="0">
                <a:solidFill>
                  <a:srgbClr val="002060"/>
                </a:solidFill>
                <a:latin typeface="Algerian" panose="04020705040A02060702" pitchFamily="82" charset="0"/>
              </a:rPr>
              <a:t>1. Resources of water </a:t>
            </a:r>
            <a:endParaRPr lang="en-IN" sz="5400" b="1" dirty="0">
              <a:solidFill>
                <a:srgbClr val="002060"/>
              </a:solidFill>
              <a:latin typeface="Algerian" panose="04020705040A02060702" pitchFamily="82" charset="0"/>
            </a:endParaRPr>
          </a:p>
        </p:txBody>
      </p:sp>
      <p:sp>
        <p:nvSpPr>
          <p:cNvPr id="3" name="Content Placeholder 2">
            <a:extLst>
              <a:ext uri="{FF2B5EF4-FFF2-40B4-BE49-F238E27FC236}">
                <a16:creationId xmlns:a16="http://schemas.microsoft.com/office/drawing/2014/main" xmlns="" id="{042AC995-5C9F-49AF-8591-FB8CBF7AF48E}"/>
              </a:ext>
            </a:extLst>
          </p:cNvPr>
          <p:cNvSpPr>
            <a:spLocks noGrp="1"/>
          </p:cNvSpPr>
          <p:nvPr>
            <p:ph idx="1"/>
          </p:nvPr>
        </p:nvSpPr>
        <p:spPr>
          <a:xfrm>
            <a:off x="0" y="1121789"/>
            <a:ext cx="12075736" cy="5288438"/>
          </a:xfrm>
        </p:spPr>
        <p:txBody>
          <a:bodyPr>
            <a:normAutofit fontScale="47500" lnSpcReduction="20000"/>
          </a:bodyPr>
          <a:lstStyle/>
          <a:p>
            <a:pPr fontAlgn="base">
              <a:lnSpc>
                <a:spcPct val="120000"/>
              </a:lnSpc>
            </a:pPr>
            <a:r>
              <a:rPr lang="en-IN" sz="3300" b="1" dirty="0">
                <a:latin typeface="Times New Roman" panose="02020603050405020304" pitchFamily="18" charset="0"/>
                <a:cs typeface="Times New Roman" panose="02020603050405020304" pitchFamily="18" charset="0"/>
              </a:rPr>
              <a:t>1. Water Resources: </a:t>
            </a:r>
            <a:r>
              <a:rPr lang="en-IN" sz="3300" dirty="0">
                <a:latin typeface="Times New Roman" panose="02020603050405020304" pitchFamily="18" charset="0"/>
                <a:cs typeface="Times New Roman" panose="02020603050405020304" pitchFamily="18" charset="0"/>
              </a:rPr>
              <a:t>Water, a vital natural resource and precious commodity, is essential for multiplicity of purposes, viz., drinking, agriculture, power generation, transportation and waste disposal. In chemical processes industrial water is used as a reaction medium, a solvent, a scrubbing medium and a heat transfer agent. As a source of life for man, plants and animals, it is indispensable and cannot be replaced by any other solvent.</a:t>
            </a:r>
          </a:p>
          <a:p>
            <a:pPr fontAlgn="base">
              <a:lnSpc>
                <a:spcPct val="120000"/>
              </a:lnSpc>
            </a:pPr>
            <a:r>
              <a:rPr lang="en-IN" sz="3300" b="1" dirty="0">
                <a:latin typeface="Times New Roman" panose="02020603050405020304" pitchFamily="18" charset="0"/>
                <a:cs typeface="Times New Roman" panose="02020603050405020304" pitchFamily="18" charset="0"/>
              </a:rPr>
              <a:t>Availability of Water: </a:t>
            </a:r>
            <a:r>
              <a:rPr lang="en-IN" sz="3300" dirty="0">
                <a:latin typeface="Times New Roman" panose="02020603050405020304" pitchFamily="18" charset="0"/>
                <a:cs typeface="Times New Roman" panose="02020603050405020304" pitchFamily="18" charset="0"/>
              </a:rPr>
              <a:t>The chief sources of water are rain water, sea water, ground and surface water. The World’s total quantum of water is 140 x 10</a:t>
            </a:r>
            <a:r>
              <a:rPr lang="en-IN" sz="3300" baseline="30000" dirty="0">
                <a:latin typeface="Times New Roman" panose="02020603050405020304" pitchFamily="18" charset="0"/>
                <a:cs typeface="Times New Roman" panose="02020603050405020304" pitchFamily="18" charset="0"/>
              </a:rPr>
              <a:t>16</a:t>
            </a:r>
            <a:r>
              <a:rPr lang="en-IN" sz="3300" dirty="0">
                <a:latin typeface="Times New Roman" panose="02020603050405020304" pitchFamily="18" charset="0"/>
                <a:cs typeface="Times New Roman" panose="02020603050405020304" pitchFamily="18" charset="0"/>
              </a:rPr>
              <a:t> m</a:t>
            </a:r>
            <a:r>
              <a:rPr lang="en-IN" sz="3300" baseline="30000" dirty="0">
                <a:latin typeface="Times New Roman" panose="02020603050405020304" pitchFamily="18" charset="0"/>
                <a:cs typeface="Times New Roman" panose="02020603050405020304" pitchFamily="18" charset="0"/>
              </a:rPr>
              <a:t>3</a:t>
            </a:r>
            <a:r>
              <a:rPr lang="en-IN" sz="3300" dirty="0">
                <a:latin typeface="Times New Roman" panose="02020603050405020304" pitchFamily="18" charset="0"/>
                <a:cs typeface="Times New Roman" panose="02020603050405020304" pitchFamily="18" charset="0"/>
              </a:rPr>
              <a:t>.</a:t>
            </a:r>
          </a:p>
          <a:p>
            <a:pPr fontAlgn="base">
              <a:lnSpc>
                <a:spcPct val="120000"/>
              </a:lnSpc>
            </a:pPr>
            <a:r>
              <a:rPr lang="en-IN" sz="3300" b="1" dirty="0">
                <a:latin typeface="Times New Roman" panose="02020603050405020304" pitchFamily="18" charset="0"/>
                <a:cs typeface="Times New Roman" panose="02020603050405020304" pitchFamily="18" charset="0"/>
              </a:rPr>
              <a:t>Sea Water: </a:t>
            </a:r>
            <a:r>
              <a:rPr lang="en-IN" sz="3300" dirty="0">
                <a:latin typeface="Times New Roman" panose="02020603050405020304" pitchFamily="18" charset="0"/>
                <a:cs typeface="Times New Roman" panose="02020603050405020304" pitchFamily="18" charset="0"/>
              </a:rPr>
              <a:t>About 97% of earth’s water supply is in the oceans which is unfit for human consumption or other uses due to high salt contents. Of the remaining 3%, 2.3% is locked in the polar ice caps and hence inaccessible. The remaining 0.7% is available as fresh water. If all the sea beds could be raised up and brought at the level of the earth surface, then the entire water in oceans would cover the whole earth’s surface and make it 2.5 km deep water mass.</a:t>
            </a:r>
          </a:p>
          <a:p>
            <a:pPr fontAlgn="base">
              <a:lnSpc>
                <a:spcPct val="120000"/>
              </a:lnSpc>
            </a:pPr>
            <a:r>
              <a:rPr lang="en-IN" sz="3300" b="1" dirty="0">
                <a:latin typeface="Times New Roman" panose="02020603050405020304" pitchFamily="18" charset="0"/>
                <a:cs typeface="Times New Roman" panose="02020603050405020304" pitchFamily="18" charset="0"/>
              </a:rPr>
              <a:t>Ground Water: </a:t>
            </a:r>
            <a:r>
              <a:rPr lang="en-IN" sz="3300" dirty="0">
                <a:latin typeface="Times New Roman" panose="02020603050405020304" pitchFamily="18" charset="0"/>
                <a:cs typeface="Times New Roman" panose="02020603050405020304" pitchFamily="18" charset="0"/>
              </a:rPr>
              <a:t>Ground water, a gift of nature, is about 210×10</a:t>
            </a:r>
            <a:r>
              <a:rPr lang="en-IN" sz="3300" baseline="30000" dirty="0">
                <a:latin typeface="Times New Roman" panose="02020603050405020304" pitchFamily="18" charset="0"/>
                <a:cs typeface="Times New Roman" panose="02020603050405020304" pitchFamily="18" charset="0"/>
              </a:rPr>
              <a:t>9</a:t>
            </a:r>
            <a:r>
              <a:rPr lang="en-IN" sz="3300" dirty="0">
                <a:latin typeface="Times New Roman" panose="02020603050405020304" pitchFamily="18" charset="0"/>
                <a:cs typeface="Times New Roman" panose="02020603050405020304" pitchFamily="18" charset="0"/>
              </a:rPr>
              <a:t> m</a:t>
            </a:r>
            <a:r>
              <a:rPr lang="en-IN" sz="3300" baseline="30000" dirty="0">
                <a:latin typeface="Times New Roman" panose="02020603050405020304" pitchFamily="18" charset="0"/>
                <a:cs typeface="Times New Roman" panose="02020603050405020304" pitchFamily="18" charset="0"/>
              </a:rPr>
              <a:t>3</a:t>
            </a:r>
            <a:r>
              <a:rPr lang="en-IN" sz="3300" dirty="0">
                <a:latin typeface="Times New Roman" panose="02020603050405020304" pitchFamily="18" charset="0"/>
                <a:cs typeface="Times New Roman" panose="02020603050405020304" pitchFamily="18" charset="0"/>
              </a:rPr>
              <a:t> (0.66%) including recharge through infiltration, seepage and evapotranspiration. Out of this nearly one-third is extracted for irrigation, industrial and domestic use, while most of the water is recycled into rivers. Of the fresh water below the surface about 90% satisfies the description of ground water that is, water which rests below the water table. About 2% water occurs as soil moisture in the unsaturated zone above the water table and is essential for plant growth.</a:t>
            </a:r>
          </a:p>
          <a:p>
            <a:pPr fontAlgn="base">
              <a:lnSpc>
                <a:spcPct val="120000"/>
              </a:lnSpc>
            </a:pPr>
            <a:r>
              <a:rPr lang="en-IN" sz="3300" dirty="0">
                <a:latin typeface="Times New Roman" panose="02020603050405020304" pitchFamily="18" charset="0"/>
                <a:cs typeface="Times New Roman" panose="02020603050405020304" pitchFamily="18" charset="0"/>
              </a:rPr>
              <a:t>The major portion of water (about 165 x10</a:t>
            </a:r>
            <a:r>
              <a:rPr lang="en-IN" sz="3300" baseline="30000" dirty="0">
                <a:latin typeface="Times New Roman" panose="02020603050405020304" pitchFamily="18" charset="0"/>
                <a:cs typeface="Times New Roman" panose="02020603050405020304" pitchFamily="18" charset="0"/>
              </a:rPr>
              <a:t>10</a:t>
            </a:r>
            <a:r>
              <a:rPr lang="en-IN" sz="3300" dirty="0">
                <a:latin typeface="Times New Roman" panose="02020603050405020304" pitchFamily="18" charset="0"/>
                <a:cs typeface="Times New Roman" panose="02020603050405020304" pitchFamily="18" charset="0"/>
              </a:rPr>
              <a:t> m</a:t>
            </a:r>
            <a:r>
              <a:rPr lang="en-IN" sz="3300" baseline="30000" dirty="0">
                <a:latin typeface="Times New Roman" panose="02020603050405020304" pitchFamily="18" charset="0"/>
                <a:cs typeface="Times New Roman" panose="02020603050405020304" pitchFamily="18" charset="0"/>
              </a:rPr>
              <a:t>3</a:t>
            </a:r>
            <a:r>
              <a:rPr lang="en-IN" sz="3300" dirty="0">
                <a:latin typeface="Times New Roman" panose="02020603050405020304" pitchFamily="18" charset="0"/>
                <a:cs typeface="Times New Roman" panose="02020603050405020304" pitchFamily="18" charset="0"/>
              </a:rPr>
              <a:t>) which goes to earth crust is retained as soil moisture. Only 500 x10</a:t>
            </a:r>
            <a:r>
              <a:rPr lang="en-IN" sz="3300" baseline="30000" dirty="0">
                <a:latin typeface="Times New Roman" panose="02020603050405020304" pitchFamily="18" charset="0"/>
                <a:cs typeface="Times New Roman" panose="02020603050405020304" pitchFamily="18" charset="0"/>
              </a:rPr>
              <a:t>9</a:t>
            </a:r>
            <a:r>
              <a:rPr lang="en-IN" sz="3300" dirty="0">
                <a:latin typeface="Times New Roman" panose="02020603050405020304" pitchFamily="18" charset="0"/>
                <a:cs typeface="Times New Roman" panose="02020603050405020304" pitchFamily="18" charset="0"/>
              </a:rPr>
              <a:t> m</a:t>
            </a:r>
            <a:r>
              <a:rPr lang="en-IN" sz="3300" baseline="30000" dirty="0">
                <a:latin typeface="Times New Roman" panose="02020603050405020304" pitchFamily="18" charset="0"/>
                <a:cs typeface="Times New Roman" panose="02020603050405020304" pitchFamily="18" charset="0"/>
              </a:rPr>
              <a:t>3</a:t>
            </a:r>
            <a:r>
              <a:rPr lang="en-IN" sz="3300" dirty="0">
                <a:latin typeface="Times New Roman" panose="02020603050405020304" pitchFamily="18" charset="0"/>
                <a:cs typeface="Times New Roman" panose="02020603050405020304" pitchFamily="18" charset="0"/>
              </a:rPr>
              <a:t> percolates down to the ground water deposits. About 120 x10</a:t>
            </a:r>
            <a:r>
              <a:rPr lang="en-IN" sz="3300" baseline="30000" dirty="0">
                <a:latin typeface="Times New Roman" panose="02020603050405020304" pitchFamily="18" charset="0"/>
                <a:cs typeface="Times New Roman" panose="02020603050405020304" pitchFamily="18" charset="0"/>
              </a:rPr>
              <a:t>9</a:t>
            </a:r>
            <a:r>
              <a:rPr lang="en-IN" sz="3300" dirty="0">
                <a:latin typeface="Times New Roman" panose="02020603050405020304" pitchFamily="18" charset="0"/>
                <a:cs typeface="Times New Roman" panose="02020603050405020304" pitchFamily="18" charset="0"/>
              </a:rPr>
              <a:t> m</a:t>
            </a:r>
            <a:r>
              <a:rPr lang="en-IN" sz="3300" baseline="30000" dirty="0">
                <a:latin typeface="Times New Roman" panose="02020603050405020304" pitchFamily="18" charset="0"/>
                <a:cs typeface="Times New Roman" panose="02020603050405020304" pitchFamily="18" charset="0"/>
              </a:rPr>
              <a:t>3</a:t>
            </a:r>
            <a:r>
              <a:rPr lang="en-IN" sz="3300" dirty="0">
                <a:latin typeface="Times New Roman" panose="02020603050405020304" pitchFamily="18" charset="0"/>
                <a:cs typeface="Times New Roman" panose="02020603050405020304" pitchFamily="18" charset="0"/>
              </a:rPr>
              <a:t> of water applied to agricultural fields moves down to ground water table and 50 x 10</a:t>
            </a:r>
            <a:r>
              <a:rPr lang="en-IN" sz="3300" baseline="30000" dirty="0">
                <a:latin typeface="Times New Roman" panose="02020603050405020304" pitchFamily="18" charset="0"/>
                <a:cs typeface="Times New Roman" panose="02020603050405020304" pitchFamily="18" charset="0"/>
              </a:rPr>
              <a:t>9</a:t>
            </a:r>
            <a:r>
              <a:rPr lang="en-IN" sz="3300" dirty="0">
                <a:latin typeface="Times New Roman" panose="02020603050405020304" pitchFamily="18" charset="0"/>
                <a:cs typeface="Times New Roman" panose="02020603050405020304" pitchFamily="18" charset="0"/>
              </a:rPr>
              <a:t> m</a:t>
            </a:r>
            <a:r>
              <a:rPr lang="en-IN" sz="3300" baseline="30000" dirty="0">
                <a:latin typeface="Times New Roman" panose="02020603050405020304" pitchFamily="18" charset="0"/>
                <a:cs typeface="Times New Roman" panose="02020603050405020304" pitchFamily="18" charset="0"/>
              </a:rPr>
              <a:t>3</a:t>
            </a:r>
            <a:r>
              <a:rPr lang="en-IN" sz="3300" dirty="0">
                <a:latin typeface="Times New Roman" panose="02020603050405020304" pitchFamily="18" charset="0"/>
                <a:cs typeface="Times New Roman" panose="02020603050405020304" pitchFamily="18" charset="0"/>
              </a:rPr>
              <a:t> of surface flow also end up as ground water. Thus a total of 670 x10</a:t>
            </a:r>
            <a:r>
              <a:rPr lang="en-IN" sz="3300" baseline="30000" dirty="0">
                <a:latin typeface="Times New Roman" panose="02020603050405020304" pitchFamily="18" charset="0"/>
                <a:cs typeface="Times New Roman" panose="02020603050405020304" pitchFamily="18" charset="0"/>
              </a:rPr>
              <a:t>9</a:t>
            </a:r>
            <a:r>
              <a:rPr lang="en-IN" sz="3300" dirty="0">
                <a:latin typeface="Times New Roman" panose="02020603050405020304" pitchFamily="18" charset="0"/>
                <a:cs typeface="Times New Roman" panose="02020603050405020304" pitchFamily="18" charset="0"/>
              </a:rPr>
              <a:t> m</a:t>
            </a:r>
            <a:r>
              <a:rPr lang="en-IN" sz="3300" baseline="30000" dirty="0">
                <a:latin typeface="Times New Roman" panose="02020603050405020304" pitchFamily="18" charset="0"/>
                <a:cs typeface="Times New Roman" panose="02020603050405020304" pitchFamily="18" charset="0"/>
              </a:rPr>
              <a:t>3</a:t>
            </a:r>
            <a:r>
              <a:rPr lang="en-IN" sz="3300" dirty="0">
                <a:latin typeface="Times New Roman" panose="02020603050405020304" pitchFamily="18" charset="0"/>
                <a:cs typeface="Times New Roman" panose="02020603050405020304" pitchFamily="18" charset="0"/>
              </a:rPr>
              <a:t> fresh water enters the ground annually.</a:t>
            </a:r>
          </a:p>
          <a:p>
            <a:pPr>
              <a:lnSpc>
                <a:spcPct val="120000"/>
              </a:lnSpc>
            </a:pP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84131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C14480D-EC72-4B0B-ABFF-0960E164296F}"/>
              </a:ext>
            </a:extLst>
          </p:cNvPr>
          <p:cNvSpPr/>
          <p:nvPr/>
        </p:nvSpPr>
        <p:spPr>
          <a:xfrm>
            <a:off x="2166077" y="1984293"/>
            <a:ext cx="7859845" cy="2215991"/>
          </a:xfrm>
          <a:prstGeom prst="rect">
            <a:avLst/>
          </a:prstGeom>
          <a:ln>
            <a:noFill/>
          </a:ln>
          <a:effectLst>
            <a:outerShdw blurRad="149987" dist="250190" dir="8460000" algn="ctr">
              <a:srgbClr val="000000">
                <a:alpha val="28000"/>
              </a:srgbClr>
            </a:outerShdw>
            <a:softEdge rad="127000"/>
          </a:effectLst>
          <a:scene3d>
            <a:camera prst="orthographicFront">
              <a:rot lat="0" lon="0" rev="0"/>
            </a:camera>
            <a:lightRig rig="contrasting" dir="t">
              <a:rot lat="0" lon="0" rev="1500000"/>
            </a:lightRig>
          </a:scene3d>
          <a:sp3d prstMaterial="metal">
            <a:bevelT w="88900" h="88900"/>
          </a:sp3d>
        </p:spPr>
        <p:style>
          <a:lnRef idx="0">
            <a:scrgbClr r="0" g="0" b="0"/>
          </a:lnRef>
          <a:fillRef idx="1003">
            <a:schemeClr val="lt2"/>
          </a:fillRef>
          <a:effectRef idx="0">
            <a:scrgbClr r="0" g="0" b="0"/>
          </a:effectRef>
          <a:fontRef idx="major"/>
        </p:style>
        <p:txBody>
          <a:bodyPr wrap="none">
            <a:spAutoFit/>
          </a:bodyPr>
          <a:lstStyle/>
          <a:p>
            <a:pPr algn="ctr"/>
            <a:r>
              <a:rPr lang="en-US" sz="13800" dirty="0">
                <a:solidFill>
                  <a:srgbClr val="C00000"/>
                </a:solidFill>
                <a:latin typeface="Times New Roman" panose="02020603050405020304" pitchFamily="18" charset="0"/>
                <a:cs typeface="Times New Roman" panose="02020603050405020304" pitchFamily="18" charset="0"/>
              </a:rPr>
              <a:t>Thank you</a:t>
            </a:r>
            <a:r>
              <a:rPr lang="en-US" sz="2400" dirty="0">
                <a:solidFill>
                  <a:srgbClr val="C00000"/>
                </a:solidFill>
              </a:rPr>
              <a:t> </a:t>
            </a:r>
            <a:endParaRPr lang="en-IN" sz="2400" dirty="0">
              <a:solidFill>
                <a:srgbClr val="C00000"/>
              </a:solidFill>
            </a:endParaRPr>
          </a:p>
        </p:txBody>
      </p:sp>
    </p:spTree>
    <p:extLst>
      <p:ext uri="{BB962C8B-B14F-4D97-AF65-F5344CB8AC3E}">
        <p14:creationId xmlns:p14="http://schemas.microsoft.com/office/powerpoint/2010/main" val="59734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9B545905-410D-4D4C-B32A-50FBE452B025}"/>
              </a:ext>
            </a:extLst>
          </p:cNvPr>
          <p:cNvSpPr/>
          <p:nvPr/>
        </p:nvSpPr>
        <p:spPr>
          <a:xfrm>
            <a:off x="292231" y="253632"/>
            <a:ext cx="11755225" cy="4524315"/>
          </a:xfrm>
          <a:prstGeom prst="rect">
            <a:avLst/>
          </a:prstGeom>
        </p:spPr>
        <p:txBody>
          <a:bodyPr wrap="square">
            <a:spAutoFit/>
          </a:bodyPr>
          <a:lstStyle/>
          <a:p>
            <a:pPr algn="just" fontAlgn="base">
              <a:spcAft>
                <a:spcPts val="0"/>
              </a:spcAft>
            </a:pPr>
            <a:r>
              <a:rPr lang="en-IN" sz="3600" b="1" dirty="0">
                <a:solidFill>
                  <a:srgbClr val="000000"/>
                </a:solidFill>
                <a:latin typeface="Times New Roman" panose="02020603050405020304" pitchFamily="18" charset="0"/>
                <a:ea typeface="Times New Roman" panose="02020603050405020304" pitchFamily="18" charset="0"/>
              </a:rPr>
              <a:t>Over Exploitation of Water Resources:</a:t>
            </a:r>
            <a:endParaRPr lang="en-IN" sz="2800" b="1" dirty="0">
              <a:latin typeface="Times New Roman" panose="02020603050405020304" pitchFamily="18" charset="0"/>
              <a:ea typeface="Times New Roman" panose="02020603050405020304" pitchFamily="18" charset="0"/>
            </a:endParaRPr>
          </a:p>
          <a:p>
            <a:pPr algn="just" fontAlgn="base">
              <a:spcAft>
                <a:spcPts val="1440"/>
              </a:spcAft>
            </a:pPr>
            <a:r>
              <a:rPr lang="en-IN" sz="3600" dirty="0">
                <a:solidFill>
                  <a:srgbClr val="424142"/>
                </a:solidFill>
                <a:latin typeface="Times New Roman" panose="02020603050405020304" pitchFamily="18" charset="0"/>
                <a:ea typeface="Times New Roman" panose="02020603050405020304" pitchFamily="18" charset="0"/>
              </a:rPr>
              <a:t>Water, a vital natural resource and precious commodity, is essential for multiple purposes. Human beings depend on water for almost every developmental activity. Out of 30% stream flow, water consumed by man is 8% for irrigation, 2% for domestic use, 4% for industrial consumption, 12% for electrical utilities, 4% for transportation and waste disposal. Water shapes the earth’s surface and regulates our climate.</a:t>
            </a:r>
            <a:endParaRPr lang="en-IN"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7310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BE1EF029-E4DF-4103-8C9E-4FED7A7D5D62}"/>
              </a:ext>
            </a:extLst>
          </p:cNvPr>
          <p:cNvSpPr/>
          <p:nvPr/>
        </p:nvSpPr>
        <p:spPr>
          <a:xfrm>
            <a:off x="122549" y="199435"/>
            <a:ext cx="11444140" cy="5375831"/>
          </a:xfrm>
          <a:prstGeom prst="rect">
            <a:avLst/>
          </a:prstGeom>
        </p:spPr>
        <p:txBody>
          <a:bodyPr wrap="square">
            <a:spAutoFit/>
          </a:bodyPr>
          <a:lstStyle/>
          <a:p>
            <a:pPr algn="ctr" fontAlgn="base">
              <a:spcAft>
                <a:spcPts val="0"/>
              </a:spcAft>
            </a:pPr>
            <a:r>
              <a:rPr lang="en-IN" sz="3200" b="1" dirty="0">
                <a:solidFill>
                  <a:srgbClr val="FF0000"/>
                </a:solidFill>
                <a:latin typeface="Times New Roman" panose="02020603050405020304" pitchFamily="18" charset="0"/>
                <a:ea typeface="Times New Roman" panose="02020603050405020304" pitchFamily="18" charset="0"/>
              </a:rPr>
              <a:t>Problems of Excessive use of Ground Water</a:t>
            </a:r>
            <a:endParaRPr lang="en-IN" sz="3200" dirty="0">
              <a:solidFill>
                <a:srgbClr val="FF0000"/>
              </a:solidFill>
              <a:latin typeface="Times New Roman" panose="02020603050405020304" pitchFamily="18" charset="0"/>
              <a:ea typeface="Times New Roman" panose="02020603050405020304" pitchFamily="18" charset="0"/>
            </a:endParaRPr>
          </a:p>
          <a:p>
            <a:pPr algn="just" fontAlgn="base">
              <a:spcAft>
                <a:spcPts val="0"/>
              </a:spcAft>
            </a:pPr>
            <a:r>
              <a:rPr lang="en-IN" sz="2400" b="1" dirty="0">
                <a:solidFill>
                  <a:srgbClr val="424142"/>
                </a:solidFill>
                <a:latin typeface="Times New Roman" panose="02020603050405020304" pitchFamily="18" charset="0"/>
                <a:ea typeface="Times New Roman" panose="02020603050405020304" pitchFamily="18" charset="0"/>
              </a:rPr>
              <a:t>1. Lowering of water table:</a:t>
            </a:r>
            <a:endParaRPr lang="en-IN" sz="2400" dirty="0">
              <a:latin typeface="Times New Roman" panose="02020603050405020304" pitchFamily="18" charset="0"/>
              <a:ea typeface="Times New Roman" panose="02020603050405020304" pitchFamily="18" charset="0"/>
            </a:endParaRPr>
          </a:p>
          <a:p>
            <a:pPr algn="just" fontAlgn="base">
              <a:spcAft>
                <a:spcPts val="1440"/>
              </a:spcAft>
            </a:pPr>
            <a:r>
              <a:rPr lang="en-IN" sz="2400" dirty="0">
                <a:solidFill>
                  <a:srgbClr val="424142"/>
                </a:solidFill>
                <a:latin typeface="Times New Roman" panose="02020603050405020304" pitchFamily="18" charset="0"/>
                <a:ea typeface="Times New Roman" panose="02020603050405020304" pitchFamily="18" charset="0"/>
              </a:rPr>
              <a:t>Excessive use of ground water for drinking, irrigation and domestic purposes has resulted in rapid depletion of ground water table leading to drying of wells and sharp decline in future agricultural production.</a:t>
            </a:r>
            <a:endParaRPr lang="en-IN" sz="2400" dirty="0">
              <a:latin typeface="Times New Roman" panose="02020603050405020304" pitchFamily="18" charset="0"/>
              <a:ea typeface="Times New Roman" panose="02020603050405020304" pitchFamily="18" charset="0"/>
            </a:endParaRPr>
          </a:p>
          <a:p>
            <a:pPr algn="just" fontAlgn="base">
              <a:spcAft>
                <a:spcPts val="0"/>
              </a:spcAft>
            </a:pPr>
            <a:r>
              <a:rPr lang="en-IN" sz="2400" b="1" dirty="0">
                <a:solidFill>
                  <a:srgbClr val="424142"/>
                </a:solidFill>
                <a:latin typeface="Times New Roman" panose="02020603050405020304" pitchFamily="18" charset="0"/>
                <a:ea typeface="Times New Roman" panose="02020603050405020304" pitchFamily="18" charset="0"/>
              </a:rPr>
              <a:t>2. Ground subsidence:</a:t>
            </a:r>
            <a:endParaRPr lang="en-IN" sz="2400" dirty="0">
              <a:latin typeface="Times New Roman" panose="02020603050405020304" pitchFamily="18" charset="0"/>
              <a:ea typeface="Times New Roman" panose="02020603050405020304" pitchFamily="18" charset="0"/>
            </a:endParaRPr>
          </a:p>
          <a:p>
            <a:pPr algn="just" fontAlgn="base">
              <a:spcAft>
                <a:spcPts val="1440"/>
              </a:spcAft>
            </a:pPr>
            <a:r>
              <a:rPr lang="en-IN" sz="2400" dirty="0">
                <a:solidFill>
                  <a:srgbClr val="424142"/>
                </a:solidFill>
                <a:latin typeface="Times New Roman" panose="02020603050405020304" pitchFamily="18" charset="0"/>
                <a:ea typeface="Times New Roman" panose="02020603050405020304" pitchFamily="18" charset="0"/>
              </a:rPr>
              <a:t>When ground water withdrawal is more than its recharge rate, the sediments in the aquifers become compact causing ground subsidence. It results in sinking of overlying land surface which may damage buildings, cause fractures in pipes, reverse the flow of sewers and canals and tidal flooding.</a:t>
            </a:r>
            <a:endParaRPr lang="en-IN" sz="2400" dirty="0">
              <a:latin typeface="Times New Roman" panose="02020603050405020304" pitchFamily="18" charset="0"/>
              <a:ea typeface="Times New Roman" panose="02020603050405020304" pitchFamily="18" charset="0"/>
            </a:endParaRPr>
          </a:p>
          <a:p>
            <a:pPr algn="just" fontAlgn="base">
              <a:spcAft>
                <a:spcPts val="0"/>
              </a:spcAft>
            </a:pPr>
            <a:r>
              <a:rPr lang="en-IN" sz="2400" b="1" dirty="0">
                <a:solidFill>
                  <a:srgbClr val="424142"/>
                </a:solidFill>
                <a:latin typeface="Times New Roman" panose="02020603050405020304" pitchFamily="18" charset="0"/>
                <a:ea typeface="Times New Roman" panose="02020603050405020304" pitchFamily="18" charset="0"/>
              </a:rPr>
              <a:t>3. Water logging:</a:t>
            </a:r>
            <a:endParaRPr lang="en-IN" sz="2400" dirty="0">
              <a:latin typeface="Times New Roman" panose="02020603050405020304" pitchFamily="18" charset="0"/>
              <a:ea typeface="Times New Roman" panose="02020603050405020304" pitchFamily="18" charset="0"/>
            </a:endParaRPr>
          </a:p>
          <a:p>
            <a:pPr algn="just" fontAlgn="base">
              <a:spcAft>
                <a:spcPts val="1440"/>
              </a:spcAft>
            </a:pPr>
            <a:r>
              <a:rPr lang="en-IN" sz="2400" dirty="0">
                <a:solidFill>
                  <a:srgbClr val="424142"/>
                </a:solidFill>
                <a:latin typeface="Times New Roman" panose="02020603050405020304" pitchFamily="18" charset="0"/>
                <a:ea typeface="Times New Roman" panose="02020603050405020304" pitchFamily="18" charset="0"/>
              </a:rPr>
              <a:t>Excessive irrigation with brackish water raises the water table leading to water logging and salinity problems.</a:t>
            </a:r>
            <a:endParaRPr lang="en-IN"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87221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AAF478E-DA67-47B0-9C66-0B923BB91041}"/>
              </a:ext>
            </a:extLst>
          </p:cNvPr>
          <p:cNvSpPr/>
          <p:nvPr/>
        </p:nvSpPr>
        <p:spPr>
          <a:xfrm>
            <a:off x="339365" y="163952"/>
            <a:ext cx="11001080" cy="3718967"/>
          </a:xfrm>
          <a:prstGeom prst="rect">
            <a:avLst/>
          </a:prstGeom>
        </p:spPr>
        <p:txBody>
          <a:bodyPr wrap="square">
            <a:spAutoFit/>
          </a:bodyPr>
          <a:lstStyle/>
          <a:p>
            <a:pPr algn="just" fontAlgn="base">
              <a:spcBef>
                <a:spcPts val="200"/>
              </a:spcBef>
              <a:spcAft>
                <a:spcPts val="0"/>
              </a:spcAft>
            </a:pPr>
            <a:r>
              <a:rPr lang="en-IN" sz="3600" b="1" dirty="0">
                <a:solidFill>
                  <a:srgbClr val="008000"/>
                </a:solidFill>
                <a:latin typeface="Times New Roman" panose="02020603050405020304" pitchFamily="18" charset="0"/>
                <a:ea typeface="Times New Roman" panose="02020603050405020304" pitchFamily="18" charset="0"/>
                <a:cs typeface="Mangal" panose="02040503050203030202" pitchFamily="18" charset="0"/>
              </a:rPr>
              <a:t>2. Forest Resources:</a:t>
            </a:r>
            <a:endParaRPr lang="en-IN" sz="2400" b="1" dirty="0">
              <a:solidFill>
                <a:srgbClr val="008000"/>
              </a:solidFill>
              <a:latin typeface="Calibri Light" panose="020F0302020204030204" pitchFamily="34" charset="0"/>
              <a:ea typeface="Times New Roman" panose="02020603050405020304" pitchFamily="18" charset="0"/>
              <a:cs typeface="Mangal" panose="02040503050203030202" pitchFamily="18" charset="0"/>
            </a:endParaRPr>
          </a:p>
          <a:p>
            <a:pPr algn="just" fontAlgn="base">
              <a:spcAft>
                <a:spcPts val="1440"/>
              </a:spcAft>
            </a:pPr>
            <a:r>
              <a:rPr lang="en-IN" sz="3200" dirty="0">
                <a:solidFill>
                  <a:srgbClr val="424142"/>
                </a:solidFill>
                <a:latin typeface="Times New Roman" panose="02020603050405020304" pitchFamily="18" charset="0"/>
                <a:ea typeface="Times New Roman" panose="02020603050405020304" pitchFamily="18" charset="0"/>
              </a:rPr>
              <a:t>A plant community predominantly of trees and other vegetation usually with a closed canopy is called forest derived from Latin word </a:t>
            </a:r>
            <a:r>
              <a:rPr lang="en-IN" sz="3200" dirty="0" err="1">
                <a:solidFill>
                  <a:srgbClr val="424142"/>
                </a:solidFill>
                <a:latin typeface="Times New Roman" panose="02020603050405020304" pitchFamily="18" charset="0"/>
                <a:ea typeface="Times New Roman" panose="02020603050405020304" pitchFamily="18" charset="0"/>
              </a:rPr>
              <a:t>Foris</a:t>
            </a:r>
            <a:r>
              <a:rPr lang="en-IN" sz="3200" dirty="0">
                <a:solidFill>
                  <a:srgbClr val="424142"/>
                </a:solidFill>
                <a:latin typeface="Times New Roman" panose="02020603050405020304" pitchFamily="18" charset="0"/>
                <a:ea typeface="Times New Roman" panose="02020603050405020304" pitchFamily="18" charset="0"/>
              </a:rPr>
              <a:t> meaning out of door. Today forest may be regarded as any land managed for the diverse purpose of forestry, whether covered with trees, shrubs, climbers, </a:t>
            </a:r>
            <a:r>
              <a:rPr lang="en-IN" sz="3200" dirty="0" err="1">
                <a:solidFill>
                  <a:srgbClr val="424142"/>
                </a:solidFill>
                <a:latin typeface="Times New Roman" panose="02020603050405020304" pitchFamily="18" charset="0"/>
                <a:ea typeface="Times New Roman" panose="02020603050405020304" pitchFamily="18" charset="0"/>
              </a:rPr>
              <a:t>lianes</a:t>
            </a:r>
            <a:r>
              <a:rPr lang="en-IN" sz="3200" dirty="0">
                <a:solidFill>
                  <a:srgbClr val="424142"/>
                </a:solidFill>
                <a:latin typeface="Times New Roman" panose="02020603050405020304" pitchFamily="18" charset="0"/>
                <a:ea typeface="Times New Roman" panose="02020603050405020304" pitchFamily="18" charset="0"/>
              </a:rPr>
              <a:t> or not.</a:t>
            </a:r>
          </a:p>
          <a:p>
            <a:pPr algn="just" fontAlgn="base">
              <a:spcAft>
                <a:spcPts val="1440"/>
              </a:spcAft>
            </a:pPr>
            <a:r>
              <a:rPr lang="en-IN" sz="2800" i="1" dirty="0">
                <a:solidFill>
                  <a:srgbClr val="FF0000"/>
                </a:solidFill>
                <a:latin typeface="Times New Roman" panose="02020603050405020304" pitchFamily="18" charset="0"/>
                <a:cs typeface="Times New Roman" panose="02020603050405020304" pitchFamily="18" charset="0"/>
              </a:rPr>
              <a:t>About 33% of the world’s land area is under forest cover. </a:t>
            </a:r>
            <a:endParaRPr lang="en-IN" sz="36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8639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12C12694-AAC2-457E-9A08-2B9814217AD8}"/>
              </a:ext>
            </a:extLst>
          </p:cNvPr>
          <p:cNvSpPr/>
          <p:nvPr/>
        </p:nvSpPr>
        <p:spPr>
          <a:xfrm>
            <a:off x="150828" y="338116"/>
            <a:ext cx="11585543" cy="5673348"/>
          </a:xfrm>
          <a:prstGeom prst="rect">
            <a:avLst/>
          </a:prstGeom>
        </p:spPr>
        <p:txBody>
          <a:bodyPr wrap="square">
            <a:spAutoFit/>
          </a:bodyPr>
          <a:lstStyle/>
          <a:p>
            <a:pPr algn="ctr" fontAlgn="base">
              <a:spcAft>
                <a:spcPts val="0"/>
              </a:spcAft>
            </a:pPr>
            <a:r>
              <a:rPr lang="en-IN" sz="2800" b="1" dirty="0">
                <a:solidFill>
                  <a:srgbClr val="FF0000"/>
                </a:solidFill>
                <a:latin typeface="Times New Roman" panose="02020603050405020304" pitchFamily="18" charset="0"/>
                <a:ea typeface="Times New Roman" panose="02020603050405020304" pitchFamily="18" charset="0"/>
              </a:rPr>
              <a:t>Problems Associated with Forests</a:t>
            </a:r>
            <a:endParaRPr lang="en-IN" sz="2000" b="1" dirty="0">
              <a:solidFill>
                <a:srgbClr val="FF0000"/>
              </a:solidFill>
              <a:latin typeface="Times New Roman" panose="02020603050405020304" pitchFamily="18" charset="0"/>
              <a:ea typeface="Times New Roman" panose="02020603050405020304" pitchFamily="18" charset="0"/>
            </a:endParaRPr>
          </a:p>
          <a:p>
            <a:pPr algn="just" fontAlgn="base">
              <a:spcAft>
                <a:spcPts val="1440"/>
              </a:spcAft>
            </a:pPr>
            <a:r>
              <a:rPr lang="en-IN" sz="2400" dirty="0">
                <a:latin typeface="Times New Roman" panose="02020603050405020304" pitchFamily="18" charset="0"/>
                <a:ea typeface="Times New Roman" panose="02020603050405020304" pitchFamily="18" charset="0"/>
              </a:rPr>
              <a:t>1. Overexploitation of forests is responsible for soil erosion, loss of wildlife and biodiversity, change in landscape, wind direction, floods, droughts and global warming.</a:t>
            </a:r>
            <a:endParaRPr lang="en-IN" dirty="0">
              <a:latin typeface="Times New Roman" panose="02020603050405020304" pitchFamily="18" charset="0"/>
              <a:ea typeface="Times New Roman" panose="02020603050405020304" pitchFamily="18" charset="0"/>
            </a:endParaRPr>
          </a:p>
          <a:p>
            <a:pPr algn="just" fontAlgn="base">
              <a:spcAft>
                <a:spcPts val="1440"/>
              </a:spcAft>
            </a:pPr>
            <a:r>
              <a:rPr lang="en-IN" sz="2400" dirty="0">
                <a:latin typeface="Times New Roman" panose="02020603050405020304" pitchFamily="18" charset="0"/>
                <a:ea typeface="Times New Roman" panose="02020603050405020304" pitchFamily="18" charset="0"/>
              </a:rPr>
              <a:t>2. Deforestation upsets the delicate balance of nutrients, gases and symbiotic relationship between man and plants.</a:t>
            </a:r>
            <a:endParaRPr lang="en-IN" dirty="0">
              <a:latin typeface="Times New Roman" panose="02020603050405020304" pitchFamily="18" charset="0"/>
              <a:ea typeface="Times New Roman" panose="02020603050405020304" pitchFamily="18" charset="0"/>
            </a:endParaRPr>
          </a:p>
          <a:p>
            <a:pPr algn="just" fontAlgn="base">
              <a:spcAft>
                <a:spcPts val="1440"/>
              </a:spcAft>
            </a:pPr>
            <a:r>
              <a:rPr lang="en-IN" sz="2400" dirty="0">
                <a:latin typeface="Times New Roman" panose="02020603050405020304" pitchFamily="18" charset="0"/>
                <a:ea typeface="Times New Roman" panose="02020603050405020304" pitchFamily="18" charset="0"/>
              </a:rPr>
              <a:t>3. Tropical forests, considered as the lungs of the earth, are under a virtual death sentence owing to burgeoning population density. Merciless clearing of plant species (genetic erosion) at the rate of 8 million hectares per year has resulted in tremendous loss of vast reservoir of genetic diversity.</a:t>
            </a:r>
            <a:endParaRPr lang="en-IN" dirty="0">
              <a:latin typeface="Times New Roman" panose="02020603050405020304" pitchFamily="18" charset="0"/>
              <a:ea typeface="Times New Roman" panose="02020603050405020304" pitchFamily="18" charset="0"/>
            </a:endParaRPr>
          </a:p>
          <a:p>
            <a:pPr algn="just" fontAlgn="base">
              <a:spcAft>
                <a:spcPts val="1440"/>
              </a:spcAft>
            </a:pPr>
            <a:r>
              <a:rPr lang="en-IN" sz="2400" dirty="0">
                <a:latin typeface="Times New Roman" panose="02020603050405020304" pitchFamily="18" charset="0"/>
                <a:ea typeface="Times New Roman" panose="02020603050405020304" pitchFamily="18" charset="0"/>
              </a:rPr>
              <a:t>4. Hydrological cycle gets affected thereby influencing rainfall.</a:t>
            </a:r>
            <a:endParaRPr lang="en-IN" dirty="0">
              <a:latin typeface="Times New Roman" panose="02020603050405020304" pitchFamily="18" charset="0"/>
              <a:ea typeface="Times New Roman" panose="02020603050405020304" pitchFamily="18" charset="0"/>
            </a:endParaRPr>
          </a:p>
          <a:p>
            <a:pPr algn="just" fontAlgn="base">
              <a:spcAft>
                <a:spcPts val="1440"/>
              </a:spcAft>
            </a:pPr>
            <a:r>
              <a:rPr lang="en-IN" sz="2400" dirty="0">
                <a:latin typeface="Times New Roman" panose="02020603050405020304" pitchFamily="18" charset="0"/>
                <a:ea typeface="Times New Roman" panose="02020603050405020304" pitchFamily="18" charset="0"/>
              </a:rPr>
              <a:t>5. Horticulture has contributed to social destabilisation, eco-destruction and massive deforestation. The snow line of Himalayas is continuously receding, an extremely serious phenomenon with far reaching consequences.</a:t>
            </a:r>
            <a:endParaRPr lang="en-IN"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3070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BB32CBF-4011-48A0-BA9E-A8408A71E099}"/>
              </a:ext>
            </a:extLst>
          </p:cNvPr>
          <p:cNvSpPr/>
          <p:nvPr/>
        </p:nvSpPr>
        <p:spPr>
          <a:xfrm>
            <a:off x="254524" y="179108"/>
            <a:ext cx="11745798" cy="6042680"/>
          </a:xfrm>
          <a:prstGeom prst="rect">
            <a:avLst/>
          </a:prstGeom>
        </p:spPr>
        <p:txBody>
          <a:bodyPr wrap="square">
            <a:spAutoFit/>
          </a:bodyPr>
          <a:lstStyle/>
          <a:p>
            <a:pPr algn="just" fontAlgn="base">
              <a:spcBef>
                <a:spcPts val="200"/>
              </a:spcBef>
              <a:spcAft>
                <a:spcPts val="0"/>
              </a:spcAft>
            </a:pPr>
            <a:r>
              <a:rPr lang="en-IN" sz="2800" b="1" dirty="0">
                <a:latin typeface="Times New Roman" panose="02020603050405020304" pitchFamily="18" charset="0"/>
                <a:ea typeface="Times New Roman" panose="02020603050405020304" pitchFamily="18" charset="0"/>
                <a:cs typeface="Mangal" panose="02040503050203030202" pitchFamily="18" charset="0"/>
              </a:rPr>
              <a:t>3. Mineral Resources:</a:t>
            </a:r>
            <a:endParaRPr lang="en-IN" b="1" dirty="0">
              <a:latin typeface="Calibri Light" panose="020F0302020204030204" pitchFamily="34" charset="0"/>
              <a:ea typeface="Times New Roman" panose="02020603050405020304" pitchFamily="18" charset="0"/>
              <a:cs typeface="Mangal" panose="02040503050203030202" pitchFamily="18" charset="0"/>
            </a:endParaRPr>
          </a:p>
          <a:p>
            <a:pPr algn="just" fontAlgn="base">
              <a:spcAft>
                <a:spcPts val="1440"/>
              </a:spcAft>
            </a:pPr>
            <a:r>
              <a:rPr lang="en-IN" sz="2400" dirty="0">
                <a:solidFill>
                  <a:srgbClr val="002060"/>
                </a:solidFill>
                <a:latin typeface="Times New Roman" panose="02020603050405020304" pitchFamily="18" charset="0"/>
                <a:ea typeface="Times New Roman" panose="02020603050405020304" pitchFamily="18" charset="0"/>
              </a:rPr>
              <a:t>The term mineral resources refers to a wide variety of materials obtained from earth. Minerals are naturally occurring inorganic, crystalline solids having a definite chemical composition and characteristic physical properties. Most of the rocks are composed of a few common minerals like quartz, feldspar, biotite, dolomite, calcite etc. These minerals, in turn, are composed of some elements like silicon, oxygen, iron, magnesium, calcium and aluminium etc.</a:t>
            </a:r>
            <a:endParaRPr lang="en-IN" dirty="0">
              <a:solidFill>
                <a:srgbClr val="002060"/>
              </a:solidFill>
              <a:latin typeface="Times New Roman" panose="02020603050405020304" pitchFamily="18" charset="0"/>
              <a:ea typeface="Times New Roman" panose="02020603050405020304" pitchFamily="18" charset="0"/>
            </a:endParaRPr>
          </a:p>
          <a:p>
            <a:pPr algn="just" fontAlgn="base">
              <a:spcAft>
                <a:spcPts val="0"/>
              </a:spcAft>
            </a:pPr>
            <a:r>
              <a:rPr lang="en-IN" sz="2400" b="1" i="1" dirty="0">
                <a:latin typeface="Times New Roman" panose="02020603050405020304" pitchFamily="18" charset="0"/>
                <a:ea typeface="Times New Roman" panose="02020603050405020304" pitchFamily="18" charset="0"/>
              </a:rPr>
              <a:t>Categories of Minerals:</a:t>
            </a:r>
            <a:endParaRPr lang="en-IN" i="1" dirty="0">
              <a:latin typeface="Times New Roman" panose="02020603050405020304" pitchFamily="18" charset="0"/>
              <a:ea typeface="Times New Roman" panose="02020603050405020304" pitchFamily="18" charset="0"/>
            </a:endParaRPr>
          </a:p>
          <a:p>
            <a:pPr algn="just" fontAlgn="base">
              <a:spcAft>
                <a:spcPts val="1440"/>
              </a:spcAft>
            </a:pPr>
            <a:r>
              <a:rPr lang="en-IN" sz="2400" dirty="0">
                <a:solidFill>
                  <a:srgbClr val="002060"/>
                </a:solidFill>
                <a:latin typeface="Times New Roman" panose="02020603050405020304" pitchFamily="18" charset="0"/>
                <a:ea typeface="Times New Roman" panose="02020603050405020304" pitchFamily="18" charset="0"/>
              </a:rPr>
              <a:t>(</a:t>
            </a:r>
            <a:r>
              <a:rPr lang="en-IN" sz="2400" dirty="0" err="1">
                <a:solidFill>
                  <a:srgbClr val="002060"/>
                </a:solidFill>
                <a:latin typeface="Times New Roman" panose="02020603050405020304" pitchFamily="18" charset="0"/>
                <a:ea typeface="Times New Roman" panose="02020603050405020304" pitchFamily="18" charset="0"/>
              </a:rPr>
              <a:t>i</a:t>
            </a:r>
            <a:r>
              <a:rPr lang="en-IN" sz="2400" dirty="0">
                <a:solidFill>
                  <a:srgbClr val="002060"/>
                </a:solidFill>
                <a:latin typeface="Times New Roman" panose="02020603050405020304" pitchFamily="18" charset="0"/>
                <a:ea typeface="Times New Roman" panose="02020603050405020304" pitchFamily="18" charset="0"/>
              </a:rPr>
              <a:t>) Non-metallic minerals, e.g., graphite, diamond, quartz, feldspar.</a:t>
            </a:r>
            <a:endParaRPr lang="en-IN" dirty="0">
              <a:solidFill>
                <a:srgbClr val="002060"/>
              </a:solidFill>
              <a:latin typeface="Times New Roman" panose="02020603050405020304" pitchFamily="18" charset="0"/>
              <a:ea typeface="Times New Roman" panose="02020603050405020304" pitchFamily="18" charset="0"/>
            </a:endParaRPr>
          </a:p>
          <a:p>
            <a:pPr algn="just" fontAlgn="base">
              <a:spcAft>
                <a:spcPts val="1440"/>
              </a:spcAft>
            </a:pPr>
            <a:r>
              <a:rPr lang="en-IN" sz="2400" dirty="0">
                <a:solidFill>
                  <a:srgbClr val="002060"/>
                </a:solidFill>
                <a:latin typeface="Times New Roman" panose="02020603050405020304" pitchFamily="18" charset="0"/>
                <a:ea typeface="Times New Roman" panose="02020603050405020304" pitchFamily="18" charset="0"/>
              </a:rPr>
              <a:t>(ii) Metallic minerals, e.g., bauxite, laterite, haematite etc.</a:t>
            </a:r>
            <a:endParaRPr lang="en-IN" dirty="0">
              <a:solidFill>
                <a:srgbClr val="002060"/>
              </a:solidFill>
              <a:latin typeface="Times New Roman" panose="02020603050405020304" pitchFamily="18" charset="0"/>
              <a:ea typeface="Times New Roman" panose="02020603050405020304" pitchFamily="18" charset="0"/>
            </a:endParaRPr>
          </a:p>
          <a:p>
            <a:pPr algn="just" fontAlgn="base">
              <a:spcAft>
                <a:spcPts val="1440"/>
              </a:spcAft>
            </a:pPr>
            <a:r>
              <a:rPr lang="en-IN" sz="2400" dirty="0">
                <a:solidFill>
                  <a:srgbClr val="002060"/>
                </a:solidFill>
                <a:latin typeface="Times New Roman" panose="02020603050405020304" pitchFamily="18" charset="0"/>
                <a:ea typeface="Times New Roman" panose="02020603050405020304" pitchFamily="18" charset="0"/>
              </a:rPr>
              <a:t>(iii) Energy generating minerals. Coal, oil and natural gas.</a:t>
            </a:r>
            <a:endParaRPr lang="en-IN" dirty="0">
              <a:solidFill>
                <a:srgbClr val="002060"/>
              </a:solidFill>
              <a:latin typeface="Times New Roman" panose="02020603050405020304" pitchFamily="18" charset="0"/>
              <a:ea typeface="Times New Roman" panose="02020603050405020304" pitchFamily="18" charset="0"/>
            </a:endParaRPr>
          </a:p>
          <a:p>
            <a:pPr algn="just" fontAlgn="base">
              <a:spcAft>
                <a:spcPts val="1440"/>
              </a:spcAft>
            </a:pPr>
            <a:r>
              <a:rPr lang="en-IN" sz="2400" dirty="0">
                <a:solidFill>
                  <a:srgbClr val="002060"/>
                </a:solidFill>
                <a:latin typeface="Times New Roman" panose="02020603050405020304" pitchFamily="18" charset="0"/>
                <a:ea typeface="Times New Roman" panose="02020603050405020304" pitchFamily="18" charset="0"/>
              </a:rPr>
              <a:t>Minerals are sometimes classified as critical and strategic. Critical minerals are essential for the economy of a nation, e.g., Fe, Al, Cu, Au etc. Strategic minerals are required for the defence of a country, e.g., Cr, Co, Pt, Mn.</a:t>
            </a:r>
            <a:endParaRPr lang="en-IN" dirty="0">
              <a:solidFill>
                <a:srgbClr val="00206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85488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A3525099-4C30-48C8-8652-A85A1B7B3CD5}"/>
              </a:ext>
            </a:extLst>
          </p:cNvPr>
          <p:cNvSpPr/>
          <p:nvPr/>
        </p:nvSpPr>
        <p:spPr>
          <a:xfrm>
            <a:off x="169682" y="150829"/>
            <a:ext cx="11821213" cy="5622052"/>
          </a:xfrm>
          <a:prstGeom prst="rect">
            <a:avLst/>
          </a:prstGeom>
        </p:spPr>
        <p:txBody>
          <a:bodyPr wrap="square">
            <a:spAutoFit/>
          </a:bodyPr>
          <a:lstStyle/>
          <a:p>
            <a:pPr algn="just" fontAlgn="base">
              <a:spcAft>
                <a:spcPts val="0"/>
              </a:spcAft>
            </a:pPr>
            <a:r>
              <a:rPr lang="en-IN" sz="2800" b="1" dirty="0">
                <a:solidFill>
                  <a:srgbClr val="000000"/>
                </a:solidFill>
                <a:latin typeface="Times New Roman" panose="02020603050405020304" pitchFamily="18" charset="0"/>
                <a:ea typeface="Times New Roman" panose="02020603050405020304" pitchFamily="18" charset="0"/>
              </a:rPr>
              <a:t>Problems of Mining:</a:t>
            </a:r>
            <a:endParaRPr lang="en-IN" sz="2000" b="1" dirty="0">
              <a:latin typeface="Times New Roman" panose="02020603050405020304" pitchFamily="18" charset="0"/>
              <a:ea typeface="Times New Roman" panose="02020603050405020304" pitchFamily="18" charset="0"/>
            </a:endParaRPr>
          </a:p>
          <a:p>
            <a:pPr algn="just" fontAlgn="base">
              <a:spcAft>
                <a:spcPts val="1440"/>
              </a:spcAft>
            </a:pPr>
            <a:r>
              <a:rPr lang="en-IN" sz="2800" dirty="0">
                <a:solidFill>
                  <a:srgbClr val="424142"/>
                </a:solidFill>
                <a:latin typeface="Times New Roman" panose="02020603050405020304" pitchFamily="18" charset="0"/>
                <a:ea typeface="Times New Roman" panose="02020603050405020304" pitchFamily="18" charset="0"/>
              </a:rPr>
              <a:t>Mining is done to extract minerals from deep deposits in soil by sub-surface mining or from shallow deposits by surface mining. The former method is more destructive, dangerous and expensive involving risks of occupational hazards and accidents.</a:t>
            </a:r>
            <a:endParaRPr lang="en-IN" sz="2000" dirty="0">
              <a:latin typeface="Times New Roman" panose="02020603050405020304" pitchFamily="18" charset="0"/>
              <a:ea typeface="Times New Roman" panose="02020603050405020304" pitchFamily="18" charset="0"/>
            </a:endParaRPr>
          </a:p>
          <a:p>
            <a:pPr algn="just" fontAlgn="base">
              <a:spcAft>
                <a:spcPts val="0"/>
              </a:spcAft>
            </a:pPr>
            <a:r>
              <a:rPr lang="en-IN" sz="2800" b="1" dirty="0">
                <a:solidFill>
                  <a:srgbClr val="424142"/>
                </a:solidFill>
                <a:latin typeface="Times New Roman" panose="02020603050405020304" pitchFamily="18" charset="0"/>
                <a:ea typeface="Times New Roman" panose="02020603050405020304" pitchFamily="18" charset="0"/>
              </a:rPr>
              <a:t>1. De vegetation of landscape:</a:t>
            </a:r>
            <a:endParaRPr lang="en-IN" sz="2000" dirty="0">
              <a:latin typeface="Times New Roman" panose="02020603050405020304" pitchFamily="18" charset="0"/>
              <a:ea typeface="Times New Roman" panose="02020603050405020304" pitchFamily="18" charset="0"/>
            </a:endParaRPr>
          </a:p>
          <a:p>
            <a:pPr algn="just" fontAlgn="base">
              <a:spcAft>
                <a:spcPts val="1440"/>
              </a:spcAft>
            </a:pPr>
            <a:r>
              <a:rPr lang="en-IN" sz="2800" dirty="0">
                <a:solidFill>
                  <a:srgbClr val="424142"/>
                </a:solidFill>
                <a:latin typeface="Times New Roman" panose="02020603050405020304" pitchFamily="18" charset="0"/>
                <a:ea typeface="Times New Roman" panose="02020603050405020304" pitchFamily="18" charset="0"/>
              </a:rPr>
              <a:t>Soil damage during surface mining is inevitable as it leads to loss of grazing pastures and fertile land, soil erosion, sedimentation, damage to flora and fauna. Open cast coal mining alone eroded 2,00,000 hectare of fertile land.</a:t>
            </a:r>
            <a:endParaRPr lang="en-IN" sz="2000" dirty="0">
              <a:latin typeface="Times New Roman" panose="02020603050405020304" pitchFamily="18" charset="0"/>
              <a:ea typeface="Times New Roman" panose="02020603050405020304" pitchFamily="18" charset="0"/>
            </a:endParaRPr>
          </a:p>
          <a:p>
            <a:pPr algn="just" fontAlgn="base">
              <a:spcAft>
                <a:spcPts val="0"/>
              </a:spcAft>
            </a:pPr>
            <a:r>
              <a:rPr lang="en-IN" sz="2800" b="1" dirty="0">
                <a:solidFill>
                  <a:srgbClr val="424142"/>
                </a:solidFill>
                <a:latin typeface="Times New Roman" panose="02020603050405020304" pitchFamily="18" charset="0"/>
                <a:ea typeface="Times New Roman" panose="02020603050405020304" pitchFamily="18" charset="0"/>
              </a:rPr>
              <a:t>2. Subsidence of land:</a:t>
            </a:r>
            <a:endParaRPr lang="en-IN" sz="2000" dirty="0">
              <a:latin typeface="Times New Roman" panose="02020603050405020304" pitchFamily="18" charset="0"/>
              <a:ea typeface="Times New Roman" panose="02020603050405020304" pitchFamily="18" charset="0"/>
            </a:endParaRPr>
          </a:p>
          <a:p>
            <a:pPr algn="just" fontAlgn="base">
              <a:spcAft>
                <a:spcPts val="1440"/>
              </a:spcAft>
            </a:pPr>
            <a:r>
              <a:rPr lang="en-IN" sz="2800" dirty="0">
                <a:solidFill>
                  <a:srgbClr val="424142"/>
                </a:solidFill>
                <a:latin typeface="Times New Roman" panose="02020603050405020304" pitchFamily="18" charset="0"/>
                <a:ea typeface="Times New Roman" panose="02020603050405020304" pitchFamily="18" charset="0"/>
              </a:rPr>
              <a:t>Underground mining causes subsidence of land which results in tilting of buildings, cracks in houses, buckling of roads and bending of railway tracks.</a:t>
            </a:r>
            <a:endParaRPr lang="en-IN" sz="2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43912328"/>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Organic</Template>
  <TotalTime>1405</TotalTime>
  <Words>1527</Words>
  <Application>Microsoft Office PowerPoint</Application>
  <PresentationFormat>Widescreen</PresentationFormat>
  <Paragraphs>151</Paragraphs>
  <Slides>30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Algerian</vt:lpstr>
      <vt:lpstr>Arial</vt:lpstr>
      <vt:lpstr>Arial Narrow</vt:lpstr>
      <vt:lpstr>Book Antiqua</vt:lpstr>
      <vt:lpstr>Calibri</vt:lpstr>
      <vt:lpstr>Calibri Light</vt:lpstr>
      <vt:lpstr>Mangal</vt:lpstr>
      <vt:lpstr>Times New Roman</vt:lpstr>
      <vt:lpstr>Retrospect</vt:lpstr>
      <vt:lpstr>    Challenges to Indian Economy</vt:lpstr>
      <vt:lpstr>Challenges of Natural Resources </vt:lpstr>
      <vt:lpstr>1. Resources of water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Challenges of Energy Resources</vt:lpstr>
      <vt:lpstr>PowerPoint Presentation</vt:lpstr>
      <vt:lpstr>PowerPoint Presentation</vt:lpstr>
      <vt:lpstr>PowerPoint Presentation</vt:lpstr>
      <vt:lpstr>Challenges of Education</vt:lpstr>
      <vt:lpstr>PowerPoint Presentation</vt:lpstr>
      <vt:lpstr>PowerPoint Presentation</vt:lpstr>
      <vt:lpstr>Challenges of Health The following are the major problems of health services:</vt:lpstr>
      <vt:lpstr>PowerPoint Presentation</vt:lpstr>
      <vt:lpstr>PowerPoint Presentation</vt:lpstr>
      <vt:lpstr>Challenges of Environment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Challenges to Indian Economy:</dc:title>
  <dc:creator>Onar Khiste</dc:creator>
  <cp:lastModifiedBy>omkar kshirsagar</cp:lastModifiedBy>
  <cp:revision>37</cp:revision>
  <dcterms:created xsi:type="dcterms:W3CDTF">2020-03-27T14:36:55Z</dcterms:created>
  <dcterms:modified xsi:type="dcterms:W3CDTF">2020-08-30T15:59:14Z</dcterms:modified>
</cp:coreProperties>
</file>